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1"/>
  </p:notesMasterIdLst>
  <p:sldIdLst>
    <p:sldId id="256" r:id="rId2"/>
    <p:sldId id="258" r:id="rId3"/>
    <p:sldId id="257" r:id="rId4"/>
    <p:sldId id="291" r:id="rId5"/>
    <p:sldId id="259" r:id="rId6"/>
    <p:sldId id="289" r:id="rId7"/>
    <p:sldId id="288" r:id="rId8"/>
    <p:sldId id="261" r:id="rId9"/>
    <p:sldId id="292" r:id="rId10"/>
    <p:sldId id="293" r:id="rId11"/>
    <p:sldId id="260" r:id="rId12"/>
    <p:sldId id="286" r:id="rId13"/>
    <p:sldId id="287" r:id="rId14"/>
    <p:sldId id="262" r:id="rId15"/>
    <p:sldId id="267" r:id="rId16"/>
    <p:sldId id="294" r:id="rId17"/>
    <p:sldId id="263" r:id="rId18"/>
    <p:sldId id="298" r:id="rId19"/>
    <p:sldId id="297" r:id="rId20"/>
    <p:sldId id="295" r:id="rId21"/>
    <p:sldId id="296" r:id="rId22"/>
    <p:sldId id="299" r:id="rId23"/>
    <p:sldId id="300" r:id="rId24"/>
    <p:sldId id="266" r:id="rId25"/>
    <p:sldId id="302" r:id="rId26"/>
    <p:sldId id="264" r:id="rId27"/>
    <p:sldId id="301" r:id="rId28"/>
    <p:sldId id="303" r:id="rId29"/>
    <p:sldId id="279" r:id="rId30"/>
  </p:sldIdLst>
  <p:sldSz cx="9144000" cy="5143500" type="screen16x9"/>
  <p:notesSz cx="6858000" cy="9144000"/>
  <p:embeddedFontLst>
    <p:embeddedFont>
      <p:font typeface="Arvo" panose="02000000000000000000" pitchFamily="2" charset="77"/>
      <p:regular r:id="rId32"/>
      <p:bold r:id="rId33"/>
      <p:italic r:id="rId34"/>
      <p:boldItalic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  <p:embeddedFont>
      <p:font typeface="Roboto Condensed" panose="02000000000000000000" pitchFamily="2" charset="0"/>
      <p:regular r:id="rId40"/>
      <p:bold r:id="rId41"/>
      <p:italic r:id="rId42"/>
      <p:boldItalic r:id="rId43"/>
    </p:embeddedFont>
    <p:embeddedFont>
      <p:font typeface="Roboto Condensed Light" panose="02000000000000000000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D08E4-4CB9-4A25-91DF-C19B82DA8EF8}">
  <a:tblStyle styleId="{025D08E4-4CB9-4A25-91DF-C19B82DA8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 snapToObjects="1">
      <p:cViewPr varScale="1">
        <p:scale>
          <a:sx n="143" d="100"/>
          <a:sy n="143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94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304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47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97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Construcción</a:t>
            </a:r>
            <a:r>
              <a:rPr lang="en"/>
              <a:t> de </a:t>
            </a:r>
            <a:r>
              <a:rPr lang="en" err="1"/>
              <a:t>Prueba</a:t>
            </a:r>
            <a:r>
              <a:rPr lang="en"/>
              <a:t> </a:t>
            </a:r>
            <a:r>
              <a:rPr lang="en" err="1"/>
              <a:t>diagnóstica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F5473D-B9C8-3B40-ACF3-9133B4E0AB82}"/>
              </a:ext>
            </a:extLst>
          </p:cNvPr>
          <p:cNvSpPr txBox="1"/>
          <p:nvPr/>
        </p:nvSpPr>
        <p:spPr>
          <a:xfrm>
            <a:off x="385482" y="4186518"/>
            <a:ext cx="32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R"/>
              <a:t>Prof. Francia Cabrera Piña, M. Ed</a:t>
            </a:r>
          </a:p>
          <a:p>
            <a:r>
              <a:rPr lang="en-PR"/>
              <a:t>Consultora Educativa</a:t>
            </a:r>
          </a:p>
          <a:p>
            <a:r>
              <a:rPr lang="en-PR"/>
              <a:t>Investigadora y Evaluadora</a:t>
            </a:r>
          </a:p>
          <a:p>
            <a:endParaRPr lang="en-PR"/>
          </a:p>
          <a:p>
            <a:endParaRPr lang="en-PR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E9DF7-12E6-7540-9637-867601D33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/>
              <a:t>Características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D288C-DFFD-6241-873E-2CDA6DC4B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4" y="1327350"/>
            <a:ext cx="7316713" cy="3145500"/>
          </a:xfrm>
        </p:spPr>
        <p:txBody>
          <a:bodyPr/>
          <a:lstStyle/>
          <a:p>
            <a:pPr algn="just" fontAlgn="base"/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La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evaluación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se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asocia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al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rendimiento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de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cuentas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,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acreditación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, 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certificación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y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tiene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las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finalidades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básicas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de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establecer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orden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de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elementos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de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acuerdo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a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su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valor.</a:t>
            </a:r>
          </a:p>
          <a:p>
            <a:pPr algn="just" fontAlgn="base"/>
            <a:endParaRPr lang="en-US" sz="1800">
              <a:latin typeface="Roboto Condensed Light" panose="020F0302020204030204" pitchFamily="34" charset="0"/>
              <a:ea typeface="Roboto" panose="02000000000000000000" pitchFamily="2" charset="0"/>
              <a:cs typeface="Roboto Condensed Light" panose="020F0302020204030204" pitchFamily="34" charset="0"/>
            </a:endParaRPr>
          </a:p>
          <a:p>
            <a:pPr algn="just" fontAlgn="base"/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Busca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proponer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comparaciones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y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tomar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decisiones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íntimamente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relacionadas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con la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inclusión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y la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exclusión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de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sujetos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e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instancias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en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programas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basada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en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los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datos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obtenidos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de los </a:t>
            </a:r>
            <a:r>
              <a:rPr lang="en-US" sz="1800" err="1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informes</a:t>
            </a:r>
            <a:r>
              <a:rPr lang="en-US" sz="1800"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.</a:t>
            </a:r>
          </a:p>
          <a:p>
            <a:endParaRPr lang="en-PR" sz="18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78271-4D31-6940-A571-D1D437EF5A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A7C793-71C4-8A4C-9130-042E3DA0D03C}"/>
              </a:ext>
            </a:extLst>
          </p:cNvPr>
          <p:cNvSpPr/>
          <p:nvPr/>
        </p:nvSpPr>
        <p:spPr>
          <a:xfrm>
            <a:off x="7303898" y="4898478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  <p:extLst>
      <p:ext uri="{BB962C8B-B14F-4D97-AF65-F5344CB8AC3E}">
        <p14:creationId xmlns:p14="http://schemas.microsoft.com/office/powerpoint/2010/main" val="241335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829774" y="1202000"/>
            <a:ext cx="5454067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La </a:t>
            </a:r>
            <a:r>
              <a:rPr lang="en" err="1"/>
              <a:t>evaluación</a:t>
            </a:r>
            <a:r>
              <a:rPr lang="en"/>
              <a:t> no solo </a:t>
            </a:r>
            <a:r>
              <a:rPr lang="en" err="1"/>
              <a:t>mide</a:t>
            </a:r>
            <a:r>
              <a:rPr lang="en"/>
              <a:t> los </a:t>
            </a:r>
            <a:r>
              <a:rPr lang="en" err="1"/>
              <a:t>resultados</a:t>
            </a:r>
            <a:r>
              <a:rPr lang="en"/>
              <a:t>, </a:t>
            </a:r>
            <a:r>
              <a:rPr lang="en" err="1"/>
              <a:t>sino</a:t>
            </a:r>
            <a:r>
              <a:rPr lang="en"/>
              <a:t> </a:t>
            </a:r>
            <a:r>
              <a:rPr lang="en" err="1"/>
              <a:t>condiciona</a:t>
            </a:r>
            <a:r>
              <a:rPr lang="en"/>
              <a:t> que se </a:t>
            </a:r>
            <a:r>
              <a:rPr lang="en" err="1"/>
              <a:t>enseña</a:t>
            </a:r>
            <a:r>
              <a:rPr lang="en"/>
              <a:t> y </a:t>
            </a:r>
            <a:r>
              <a:rPr lang="en" err="1"/>
              <a:t>cómo</a:t>
            </a:r>
            <a:r>
              <a:rPr lang="en"/>
              <a:t>.  </a:t>
            </a:r>
            <a:r>
              <a:rPr lang="en" err="1"/>
              <a:t>En</a:t>
            </a:r>
            <a:r>
              <a:rPr lang="en"/>
              <a:t> especial </a:t>
            </a:r>
            <a:r>
              <a:rPr lang="en" err="1"/>
              <a:t>qué</a:t>
            </a:r>
            <a:r>
              <a:rPr lang="en"/>
              <a:t> </a:t>
            </a:r>
            <a:r>
              <a:rPr lang="en" err="1"/>
              <a:t>aprenden</a:t>
            </a:r>
            <a:r>
              <a:rPr lang="en"/>
              <a:t> los </a:t>
            </a:r>
            <a:r>
              <a:rPr lang="en" err="1"/>
              <a:t>estudiantes</a:t>
            </a:r>
            <a:r>
              <a:rPr lang="en"/>
              <a:t> y </a:t>
            </a:r>
            <a:r>
              <a:rPr lang="en" err="1"/>
              <a:t>cómo</a:t>
            </a:r>
            <a:r>
              <a:rPr lang="en"/>
              <a:t> lo </a:t>
            </a:r>
            <a:r>
              <a:rPr lang="en" err="1"/>
              <a:t>hacen</a:t>
            </a:r>
            <a:r>
              <a:rPr lang="en"/>
              <a:t>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15BB3-3CF6-AC46-9ABE-F91B5F503B8E}"/>
              </a:ext>
            </a:extLst>
          </p:cNvPr>
          <p:cNvSpPr txBox="1"/>
          <p:nvPr/>
        </p:nvSpPr>
        <p:spPr>
          <a:xfrm>
            <a:off x="2488019" y="3519377"/>
            <a:ext cx="334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R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Neus Sanmartí (2007)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3AB221-E7C3-F040-AF17-1A428718DD23}"/>
              </a:ext>
            </a:extLst>
          </p:cNvPr>
          <p:cNvSpPr/>
          <p:nvPr/>
        </p:nvSpPr>
        <p:spPr>
          <a:xfrm>
            <a:off x="7266097" y="4880380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Ítems</a:t>
            </a:r>
            <a:r>
              <a:rPr lang="en"/>
              <a:t> de una </a:t>
            </a:r>
            <a:r>
              <a:rPr lang="en" err="1"/>
              <a:t>prueba</a:t>
            </a:r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491000"/>
            <a:ext cx="6968758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 sz="2200" err="1"/>
              <a:t>Cada</a:t>
            </a:r>
            <a:r>
              <a:rPr lang="en" sz="2200"/>
              <a:t> </a:t>
            </a:r>
            <a:r>
              <a:rPr lang="en" sz="2200" err="1"/>
              <a:t>pregunta</a:t>
            </a:r>
            <a:r>
              <a:rPr lang="en" sz="2200"/>
              <a:t> o </a:t>
            </a:r>
            <a:r>
              <a:rPr lang="en" sz="2200" err="1"/>
              <a:t>ejercicio</a:t>
            </a:r>
            <a:r>
              <a:rPr lang="en" sz="2200"/>
              <a:t> que </a:t>
            </a:r>
            <a:r>
              <a:rPr lang="en" sz="2200" err="1"/>
              <a:t>incluye</a:t>
            </a:r>
            <a:r>
              <a:rPr lang="en" sz="2200"/>
              <a:t>.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" sz="22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 sz="2200"/>
              <a:t>Las </a:t>
            </a:r>
            <a:r>
              <a:rPr lang="en" sz="2200" err="1"/>
              <a:t>contestaciones</a:t>
            </a:r>
            <a:r>
              <a:rPr lang="en" sz="2200"/>
              <a:t> de una </a:t>
            </a:r>
            <a:r>
              <a:rPr lang="en" sz="2200" err="1"/>
              <a:t>prueba</a:t>
            </a:r>
            <a:r>
              <a:rPr lang="en" sz="2200"/>
              <a:t> </a:t>
            </a:r>
            <a:r>
              <a:rPr lang="en" sz="2200" err="1"/>
              <a:t>provee</a:t>
            </a:r>
            <a:r>
              <a:rPr lang="en" sz="2200"/>
              <a:t> una </a:t>
            </a:r>
            <a:r>
              <a:rPr lang="en" sz="2200" err="1"/>
              <a:t>puntuación</a:t>
            </a:r>
            <a:r>
              <a:rPr lang="en" sz="2200"/>
              <a:t> que </a:t>
            </a:r>
            <a:r>
              <a:rPr lang="en" sz="2200" err="1"/>
              <a:t>representa</a:t>
            </a:r>
            <a:r>
              <a:rPr lang="en" sz="2200"/>
              <a:t> una </a:t>
            </a:r>
            <a:r>
              <a:rPr lang="en" sz="2200" err="1"/>
              <a:t>medida</a:t>
            </a:r>
            <a:r>
              <a:rPr lang="en" sz="2200"/>
              <a:t> del </a:t>
            </a:r>
            <a:r>
              <a:rPr lang="en" sz="2200" err="1"/>
              <a:t>atributo</a:t>
            </a:r>
            <a:r>
              <a:rPr lang="en" sz="2200"/>
              <a:t> o la </a:t>
            </a:r>
            <a:r>
              <a:rPr lang="en" sz="2200" err="1"/>
              <a:t>característica</a:t>
            </a:r>
            <a:r>
              <a:rPr lang="en" sz="2200"/>
              <a:t> de la persona. 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-US" sz="2200" b="1" err="1"/>
              <a:t>Ejemplo</a:t>
            </a:r>
            <a:r>
              <a:rPr lang="en-US" sz="2200" b="1"/>
              <a:t>: </a:t>
            </a:r>
            <a:r>
              <a:rPr lang="en-US" sz="2200"/>
              <a:t>las </a:t>
            </a:r>
            <a:r>
              <a:rPr lang="en-US" sz="2200" err="1"/>
              <a:t>pruebas</a:t>
            </a:r>
            <a:r>
              <a:rPr lang="en-US" sz="2200"/>
              <a:t> de </a:t>
            </a:r>
            <a:r>
              <a:rPr lang="en-US" sz="2200" err="1"/>
              <a:t>aprovechamiento</a:t>
            </a:r>
            <a:r>
              <a:rPr lang="en-US" sz="2200"/>
              <a:t> </a:t>
            </a:r>
            <a:r>
              <a:rPr lang="en-US" sz="2200" err="1"/>
              <a:t>suministra</a:t>
            </a:r>
            <a:r>
              <a:rPr lang="en-US" sz="2200"/>
              <a:t> una </a:t>
            </a:r>
            <a:r>
              <a:rPr lang="en-US" sz="2200" err="1"/>
              <a:t>medida</a:t>
            </a:r>
            <a:r>
              <a:rPr lang="en-US" sz="2200"/>
              <a:t> de la forma </a:t>
            </a:r>
            <a:r>
              <a:rPr lang="en-US" sz="2200" err="1"/>
              <a:t>en</a:t>
            </a:r>
            <a:r>
              <a:rPr lang="en-US" sz="2200"/>
              <a:t> que la persona </a:t>
            </a:r>
            <a:r>
              <a:rPr lang="en-US" sz="2200" err="1"/>
              <a:t>ejecuta</a:t>
            </a:r>
            <a:r>
              <a:rPr lang="en-US" sz="2200"/>
              <a:t> o </a:t>
            </a:r>
            <a:r>
              <a:rPr lang="en-US" sz="2200" err="1"/>
              <a:t>contesta</a:t>
            </a:r>
            <a:r>
              <a:rPr lang="en-US" sz="2200"/>
              <a:t> las </a:t>
            </a:r>
            <a:r>
              <a:rPr lang="en-US" sz="2200" err="1"/>
              <a:t>preguntas</a:t>
            </a:r>
            <a:r>
              <a:rPr lang="en-US" sz="2200"/>
              <a:t> del </a:t>
            </a:r>
            <a:r>
              <a:rPr lang="en-US" sz="2200" err="1"/>
              <a:t>contenido</a:t>
            </a:r>
            <a:r>
              <a:rPr lang="en-US" sz="2200"/>
              <a:t> o </a:t>
            </a:r>
            <a:r>
              <a:rPr lang="en-US" sz="2200" err="1"/>
              <a:t>área</a:t>
            </a:r>
            <a:r>
              <a:rPr lang="en-US" sz="2200"/>
              <a:t> que se </a:t>
            </a:r>
            <a:r>
              <a:rPr lang="en-US" sz="2200" err="1"/>
              <a:t>está</a:t>
            </a:r>
            <a:r>
              <a:rPr lang="en-US" sz="2200"/>
              <a:t> </a:t>
            </a:r>
            <a:r>
              <a:rPr lang="en-US" sz="2200" err="1"/>
              <a:t>midiendo</a:t>
            </a:r>
            <a:r>
              <a:rPr lang="en-US" sz="2200"/>
              <a:t>. </a:t>
            </a:r>
            <a:endParaRPr sz="220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77B6100-8F53-9C44-B781-36425D77FC7D}"/>
              </a:ext>
            </a:extLst>
          </p:cNvPr>
          <p:cNvSpPr/>
          <p:nvPr/>
        </p:nvSpPr>
        <p:spPr>
          <a:xfrm>
            <a:off x="7276730" y="4871415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  <p:extLst>
      <p:ext uri="{BB962C8B-B14F-4D97-AF65-F5344CB8AC3E}">
        <p14:creationId xmlns:p14="http://schemas.microsoft.com/office/powerpoint/2010/main" val="590173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Ítems</a:t>
            </a:r>
            <a:r>
              <a:rPr lang="en"/>
              <a:t> de una </a:t>
            </a:r>
            <a:r>
              <a:rPr lang="en" err="1"/>
              <a:t>prueba</a:t>
            </a:r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491000"/>
            <a:ext cx="6968758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US" sz="2200"/>
              <a:t>Las </a:t>
            </a:r>
            <a:r>
              <a:rPr lang="en-US" sz="2200" err="1"/>
              <a:t>pruebas</a:t>
            </a:r>
            <a:r>
              <a:rPr lang="en-US" sz="2200"/>
              <a:t> </a:t>
            </a:r>
            <a:r>
              <a:rPr lang="en-US" sz="2200" err="1"/>
              <a:t>describen</a:t>
            </a:r>
            <a:r>
              <a:rPr lang="en-US" sz="2200"/>
              <a:t> lo que la persona </a:t>
            </a:r>
            <a:r>
              <a:rPr lang="en-US" sz="2200" err="1"/>
              <a:t>han</a:t>
            </a:r>
            <a:r>
              <a:rPr lang="en-US" sz="2200"/>
              <a:t> </a:t>
            </a:r>
            <a:r>
              <a:rPr lang="en-US" sz="2200" err="1"/>
              <a:t>aprendido</a:t>
            </a:r>
            <a:r>
              <a:rPr lang="en-US" sz="2200"/>
              <a:t> o es </a:t>
            </a:r>
            <a:r>
              <a:rPr lang="en-US" sz="2200" err="1"/>
              <a:t>capaz</a:t>
            </a:r>
            <a:r>
              <a:rPr lang="en-US" sz="2200"/>
              <a:t> de </a:t>
            </a:r>
            <a:r>
              <a:rPr lang="en-US" sz="2200" err="1"/>
              <a:t>hacer</a:t>
            </a:r>
            <a:r>
              <a:rPr lang="en-US" sz="2200"/>
              <a:t> </a:t>
            </a:r>
            <a:r>
              <a:rPr lang="en-US" sz="2200" err="1"/>
              <a:t>en</a:t>
            </a:r>
            <a:r>
              <a:rPr lang="en-US" sz="2200"/>
              <a:t> un </a:t>
            </a:r>
            <a:r>
              <a:rPr lang="en-US" sz="2200" err="1"/>
              <a:t>momento</a:t>
            </a:r>
            <a:r>
              <a:rPr lang="en-US" sz="2200"/>
              <a:t> </a:t>
            </a:r>
            <a:r>
              <a:rPr lang="en-US" sz="2200" err="1"/>
              <a:t>determinado</a:t>
            </a:r>
            <a:r>
              <a:rPr lang="en-US" sz="2200"/>
              <a:t>. 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2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US" sz="2200"/>
              <a:t>Se </a:t>
            </a:r>
            <a:r>
              <a:rPr lang="en-US" sz="2200" err="1"/>
              <a:t>recomienda</a:t>
            </a:r>
            <a:r>
              <a:rPr lang="en-US" sz="2200"/>
              <a:t> al </a:t>
            </a:r>
            <a:r>
              <a:rPr lang="en-US" sz="2200" err="1"/>
              <a:t>trabajar</a:t>
            </a:r>
            <a:r>
              <a:rPr lang="en-US" sz="2200"/>
              <a:t> los </a:t>
            </a:r>
            <a:r>
              <a:rPr lang="en-US" sz="2200" err="1"/>
              <a:t>ítems</a:t>
            </a:r>
            <a:r>
              <a:rPr lang="en-US" sz="2200"/>
              <a:t> no </a:t>
            </a:r>
            <a:r>
              <a:rPr lang="en-US" sz="2200" err="1"/>
              <a:t>incluir</a:t>
            </a:r>
            <a:r>
              <a:rPr lang="en-US" sz="2200"/>
              <a:t> </a:t>
            </a:r>
            <a:r>
              <a:rPr lang="en-US" sz="2200" err="1"/>
              <a:t>todas</a:t>
            </a:r>
            <a:r>
              <a:rPr lang="en-US" sz="2200"/>
              <a:t> las </a:t>
            </a:r>
            <a:r>
              <a:rPr lang="en-US" sz="2200" err="1"/>
              <a:t>combinaciones</a:t>
            </a:r>
            <a:r>
              <a:rPr lang="en-US" sz="2200"/>
              <a:t> </a:t>
            </a:r>
            <a:r>
              <a:rPr lang="en-US" sz="2200" err="1"/>
              <a:t>posibles</a:t>
            </a:r>
            <a:r>
              <a:rPr lang="en-US" sz="2200"/>
              <a:t> para </a:t>
            </a:r>
            <a:r>
              <a:rPr lang="en-US" sz="2200" err="1"/>
              <a:t>trabajar</a:t>
            </a:r>
            <a:r>
              <a:rPr lang="en-US" sz="2200"/>
              <a:t> </a:t>
            </a:r>
            <a:r>
              <a:rPr lang="en-US" sz="2200" err="1"/>
              <a:t>en</a:t>
            </a:r>
            <a:r>
              <a:rPr lang="en-US" sz="2200"/>
              <a:t> la </a:t>
            </a:r>
            <a:r>
              <a:rPr lang="en-US" sz="2200" err="1"/>
              <a:t>prueba</a:t>
            </a:r>
            <a:r>
              <a:rPr lang="en-US" sz="2200"/>
              <a:t>.  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sz="22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US" sz="2200"/>
              <a:t>Se </a:t>
            </a:r>
            <a:r>
              <a:rPr lang="en-US" sz="2200" err="1"/>
              <a:t>recomieda</a:t>
            </a:r>
            <a:r>
              <a:rPr lang="en-US" sz="2200"/>
              <a:t> una </a:t>
            </a:r>
            <a:r>
              <a:rPr lang="en-US" sz="2200" err="1"/>
              <a:t>muestra</a:t>
            </a:r>
            <a:r>
              <a:rPr lang="en-US" sz="2200"/>
              <a:t> </a:t>
            </a:r>
            <a:r>
              <a:rPr lang="en-US" sz="2200" err="1"/>
              <a:t>representativa</a:t>
            </a:r>
            <a:r>
              <a:rPr lang="en-US" sz="2200"/>
              <a:t> del material, </a:t>
            </a:r>
            <a:r>
              <a:rPr lang="en-US" sz="2200" err="1"/>
              <a:t>ya</a:t>
            </a:r>
            <a:r>
              <a:rPr lang="en-US" sz="2200"/>
              <a:t> que los </a:t>
            </a:r>
            <a:r>
              <a:rPr lang="en-US" sz="2200" err="1"/>
              <a:t>resultados</a:t>
            </a:r>
            <a:r>
              <a:rPr lang="en-US" sz="2200"/>
              <a:t> </a:t>
            </a:r>
            <a:r>
              <a:rPr lang="en-US" sz="2200" err="1"/>
              <a:t>desprenderán</a:t>
            </a:r>
            <a:r>
              <a:rPr lang="en-US" sz="2200"/>
              <a:t> lo que el </a:t>
            </a:r>
            <a:r>
              <a:rPr lang="en-US" sz="2200" err="1"/>
              <a:t>estudiante</a:t>
            </a:r>
            <a:r>
              <a:rPr lang="en-US" sz="2200"/>
              <a:t> </a:t>
            </a:r>
            <a:r>
              <a:rPr lang="en-US" sz="2200" err="1"/>
              <a:t>domina</a:t>
            </a:r>
            <a:r>
              <a:rPr lang="en-US" sz="2200"/>
              <a:t> con los </a:t>
            </a:r>
            <a:r>
              <a:rPr lang="en-US" sz="2200" err="1"/>
              <a:t>ejercicios</a:t>
            </a:r>
            <a:r>
              <a:rPr lang="en-US" sz="2200"/>
              <a:t> </a:t>
            </a:r>
            <a:r>
              <a:rPr lang="en-US" sz="2200" err="1"/>
              <a:t>presentados</a:t>
            </a:r>
            <a:r>
              <a:rPr lang="en-US" sz="2200"/>
              <a:t>. </a:t>
            </a:r>
            <a:endParaRPr sz="220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F75E391-20FE-894A-8815-2F4A96DDF872}"/>
              </a:ext>
            </a:extLst>
          </p:cNvPr>
          <p:cNvSpPr/>
          <p:nvPr/>
        </p:nvSpPr>
        <p:spPr>
          <a:xfrm>
            <a:off x="7257134" y="4889513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  <p:extLst>
      <p:ext uri="{BB962C8B-B14F-4D97-AF65-F5344CB8AC3E}">
        <p14:creationId xmlns:p14="http://schemas.microsoft.com/office/powerpoint/2010/main" val="1194037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ctrTitle" idx="4294967295"/>
          </p:nvPr>
        </p:nvSpPr>
        <p:spPr>
          <a:xfrm>
            <a:off x="685800" y="2269150"/>
            <a:ext cx="556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5"/>
                </a:solidFill>
              </a:rPr>
              <a:t>Diseño</a:t>
            </a:r>
            <a:endParaRPr sz="7200" dirty="0">
              <a:solidFill>
                <a:schemeClr val="accent5"/>
              </a:solidFill>
            </a:endParaRPr>
          </a:p>
        </p:txBody>
      </p:sp>
      <p:sp>
        <p:nvSpPr>
          <p:cNvPr id="249" name="Google Shape;249;p17"/>
          <p:cNvSpPr txBox="1">
            <a:spLocks noGrp="1"/>
          </p:cNvSpPr>
          <p:nvPr>
            <p:ph type="subTitle" idx="4294967295"/>
          </p:nvPr>
        </p:nvSpPr>
        <p:spPr>
          <a:xfrm>
            <a:off x="685799" y="3411552"/>
            <a:ext cx="6584705" cy="7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dirty="0"/>
              <a:t>Pasos para la </a:t>
            </a:r>
            <a:r>
              <a:rPr lang="en" dirty="0" err="1"/>
              <a:t>construcción</a:t>
            </a:r>
            <a:r>
              <a:rPr lang="en" dirty="0"/>
              <a:t> de </a:t>
            </a:r>
            <a:r>
              <a:rPr lang="en" dirty="0" err="1"/>
              <a:t>prueba</a:t>
            </a:r>
            <a:r>
              <a:rPr lang="en" dirty="0"/>
              <a:t> </a:t>
            </a:r>
            <a:r>
              <a:rPr lang="en" dirty="0" err="1"/>
              <a:t>diagnóstica</a:t>
            </a:r>
            <a:endParaRPr dirty="0"/>
          </a:p>
        </p:txBody>
      </p:sp>
      <p:grpSp>
        <p:nvGrpSpPr>
          <p:cNvPr id="250" name="Google Shape;250;p17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6589251" y="2174497"/>
            <a:ext cx="653127" cy="653134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4" y="745608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80" y="1959478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2" y="1754006"/>
            <a:ext cx="150972" cy="14422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690" y="1460796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835A20-7F8C-ED44-B16D-B876BE14B133}"/>
              </a:ext>
            </a:extLst>
          </p:cNvPr>
          <p:cNvSpPr/>
          <p:nvPr/>
        </p:nvSpPr>
        <p:spPr>
          <a:xfrm>
            <a:off x="7246389" y="4889513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Procesos</a:t>
            </a:r>
            <a:endParaRPr/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22" name="Google Shape;322;p22"/>
          <p:cNvSpPr/>
          <p:nvPr/>
        </p:nvSpPr>
        <p:spPr>
          <a:xfrm>
            <a:off x="3378600" y="1888450"/>
            <a:ext cx="2386800" cy="2386800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Validación</a:t>
            </a:r>
            <a:endParaRPr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3" name="Google Shape;323;p22"/>
          <p:cNvSpPr/>
          <p:nvPr/>
        </p:nvSpPr>
        <p:spPr>
          <a:xfrm>
            <a:off x="1601400" y="1888450"/>
            <a:ext cx="238680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Diseño</a:t>
            </a:r>
            <a:endParaRPr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5155800" y="1888450"/>
            <a:ext cx="2386800" cy="2386800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err="1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Administración</a:t>
            </a:r>
            <a:endParaRPr sz="130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25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6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90FECCF-C9CC-5149-A4CA-12AEF5B3B4E7}"/>
              </a:ext>
            </a:extLst>
          </p:cNvPr>
          <p:cNvSpPr/>
          <p:nvPr/>
        </p:nvSpPr>
        <p:spPr>
          <a:xfrm>
            <a:off x="7246389" y="4889513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 animBg="1"/>
      <p:bldP spid="323" grpId="0" animBg="1"/>
      <p:bldP spid="3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2B041-CE20-C542-8872-06A3D799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/>
              <a:t>Diseño y construcción de prueba diagnóstica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C7FF3-B774-874E-B99A-1F82793E9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5" y="1327350"/>
            <a:ext cx="7298784" cy="3145500"/>
          </a:xfrm>
        </p:spPr>
        <p:txBody>
          <a:bodyPr/>
          <a:lstStyle/>
          <a:p>
            <a:r>
              <a:rPr lang="en-PR" sz="2200"/>
              <a:t>Para la </a:t>
            </a:r>
            <a:r>
              <a:rPr lang="en-PR" sz="2200" dirty="0"/>
              <a:t>construcción de la prueba diagnóstica es importante establecer ¿para qué? </a:t>
            </a:r>
          </a:p>
          <a:p>
            <a:pPr marL="76200" indent="0">
              <a:buNone/>
            </a:pPr>
            <a:endParaRPr lang="en-PR" sz="2200" dirty="0"/>
          </a:p>
          <a:p>
            <a:r>
              <a:rPr lang="en-PR" sz="2200" dirty="0"/>
              <a:t>De manera que puedan trabajar las preguntas y detalles de forma más especifica.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A8EB5-530D-874B-91BA-6D14400778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E22989-1D1F-3548-8244-328D13065B88}"/>
              </a:ext>
            </a:extLst>
          </p:cNvPr>
          <p:cNvSpPr/>
          <p:nvPr/>
        </p:nvSpPr>
        <p:spPr>
          <a:xfrm>
            <a:off x="7292992" y="4889513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  <p:extLst>
      <p:ext uri="{BB962C8B-B14F-4D97-AF65-F5344CB8AC3E}">
        <p14:creationId xmlns:p14="http://schemas.microsoft.com/office/powerpoint/2010/main" val="108742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814275" y="1385588"/>
            <a:ext cx="7316713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en-US" sz="1700" b="1" err="1"/>
              <a:t>Descripción</a:t>
            </a:r>
            <a:r>
              <a:rPr lang="en-US" sz="1700" b="1"/>
              <a:t> del </a:t>
            </a:r>
            <a:r>
              <a:rPr lang="en-US" sz="1700" b="1" err="1"/>
              <a:t>instrumento</a:t>
            </a:r>
            <a:endParaRPr lang="en-US" sz="1700" b="1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en-US" sz="1700" b="1" err="1"/>
              <a:t>Preparar</a:t>
            </a:r>
            <a:r>
              <a:rPr lang="en-US" sz="1700" b="1"/>
              <a:t> las </a:t>
            </a:r>
            <a:r>
              <a:rPr lang="en-US" sz="1700" b="1" err="1"/>
              <a:t>espeficaciones</a:t>
            </a:r>
            <a:endParaRPr lang="en-US" sz="1700" b="1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en-US" sz="1700" b="1" err="1"/>
              <a:t>Selección</a:t>
            </a:r>
            <a:r>
              <a:rPr lang="en-US" sz="1700" b="1"/>
              <a:t> y </a:t>
            </a:r>
            <a:r>
              <a:rPr lang="en-US" sz="1700" b="1" err="1"/>
              <a:t>elaboración</a:t>
            </a:r>
            <a:r>
              <a:rPr lang="en-US" sz="1700" b="1"/>
              <a:t> de los </a:t>
            </a:r>
            <a:r>
              <a:rPr lang="en-US" sz="1700" b="1" err="1"/>
              <a:t>ítems</a:t>
            </a:r>
            <a:endParaRPr lang="en-US" sz="1700" b="1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en-US" sz="1700" b="1" err="1"/>
              <a:t>Elaborar</a:t>
            </a:r>
            <a:r>
              <a:rPr lang="en-US" sz="1700" b="1"/>
              <a:t> la </a:t>
            </a:r>
            <a:r>
              <a:rPr lang="en-US" sz="1700" b="1" err="1"/>
              <a:t>primera</a:t>
            </a:r>
            <a:r>
              <a:rPr lang="en-US" sz="1700" b="1"/>
              <a:t> </a:t>
            </a:r>
            <a:r>
              <a:rPr lang="en-US" sz="1700" b="1" err="1"/>
              <a:t>versión</a:t>
            </a:r>
            <a:r>
              <a:rPr lang="en-US" sz="1700" b="1"/>
              <a:t> 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en-US" sz="1700" b="1" err="1"/>
              <a:t>Evaluar</a:t>
            </a:r>
            <a:r>
              <a:rPr lang="en-US" sz="1700" b="1"/>
              <a:t> la </a:t>
            </a:r>
            <a:r>
              <a:rPr lang="en-US" sz="1700" b="1" err="1"/>
              <a:t>primera</a:t>
            </a:r>
            <a:r>
              <a:rPr lang="en-US" sz="1700" b="1"/>
              <a:t> </a:t>
            </a:r>
            <a:r>
              <a:rPr lang="en-US" sz="1700" b="1" err="1"/>
              <a:t>versión</a:t>
            </a:r>
            <a:r>
              <a:rPr lang="en-US" sz="1700" b="1"/>
              <a:t> 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en-US" sz="1700" b="1" err="1"/>
              <a:t>Administrar</a:t>
            </a:r>
            <a:r>
              <a:rPr lang="en-US" sz="1700" b="1"/>
              <a:t> la </a:t>
            </a:r>
            <a:r>
              <a:rPr lang="en-US" sz="1700" b="1" err="1"/>
              <a:t>primera</a:t>
            </a:r>
            <a:r>
              <a:rPr lang="en-US" sz="1700" b="1"/>
              <a:t> </a:t>
            </a:r>
            <a:r>
              <a:rPr lang="en-US" sz="1700" b="1" err="1"/>
              <a:t>versión</a:t>
            </a:r>
            <a:endParaRPr lang="en-US" sz="1700" b="1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en-US" sz="1700" b="1" err="1"/>
              <a:t>Analizar</a:t>
            </a:r>
            <a:r>
              <a:rPr lang="en-US" sz="1700" b="1"/>
              <a:t> las </a:t>
            </a:r>
            <a:r>
              <a:rPr lang="en-US" sz="1700" b="1" err="1"/>
              <a:t>preguntas</a:t>
            </a:r>
            <a:endParaRPr lang="en-US" sz="1700" b="1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en-US" sz="1700" b="1" err="1"/>
              <a:t>Revisar</a:t>
            </a:r>
            <a:r>
              <a:rPr lang="en-US" sz="1700" b="1"/>
              <a:t> y </a:t>
            </a:r>
            <a:r>
              <a:rPr lang="en-US" sz="1700" b="1" err="1"/>
              <a:t>ensamblar</a:t>
            </a:r>
            <a:r>
              <a:rPr lang="en-US" sz="1700" b="1"/>
              <a:t> la </a:t>
            </a:r>
            <a:r>
              <a:rPr lang="en-US" sz="1700" b="1" err="1"/>
              <a:t>versión</a:t>
            </a:r>
            <a:r>
              <a:rPr lang="en-US" sz="1700" b="1"/>
              <a:t> final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en-US" sz="1700" b="1" err="1"/>
              <a:t>Administrar</a:t>
            </a:r>
            <a:r>
              <a:rPr lang="en-US" sz="1700" b="1"/>
              <a:t> la </a:t>
            </a:r>
            <a:r>
              <a:rPr lang="en-US" sz="1700" b="1" err="1"/>
              <a:t>versión</a:t>
            </a:r>
            <a:r>
              <a:rPr lang="en-US" sz="1700" b="1"/>
              <a:t> final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arenR"/>
            </a:pPr>
            <a:r>
              <a:rPr lang="en-US" sz="1700" b="1" err="1"/>
              <a:t>Recopilar</a:t>
            </a:r>
            <a:r>
              <a:rPr lang="en-US" sz="1700" b="1"/>
              <a:t> </a:t>
            </a:r>
            <a:r>
              <a:rPr lang="en-US" sz="1700" b="1" err="1"/>
              <a:t>evidencia</a:t>
            </a:r>
            <a:r>
              <a:rPr lang="en-US" sz="1700" b="1"/>
              <a:t> de la </a:t>
            </a:r>
            <a:r>
              <a:rPr lang="en-US" sz="1700" b="1" err="1"/>
              <a:t>validez</a:t>
            </a:r>
            <a:r>
              <a:rPr lang="en-US" sz="1700" b="1"/>
              <a:t> de los </a:t>
            </a:r>
            <a:r>
              <a:rPr lang="en-US" sz="1700" b="1" err="1"/>
              <a:t>datos</a:t>
            </a:r>
            <a:endParaRPr sz="1700" b="1"/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Etapas</a:t>
            </a:r>
            <a:r>
              <a:rPr lang="en"/>
              <a:t> de la </a:t>
            </a:r>
            <a:r>
              <a:rPr lang="en" err="1"/>
              <a:t>planificación</a:t>
            </a:r>
            <a:endParaRPr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01C9D78-EE3F-784A-978D-0710DA6EF62B}"/>
              </a:ext>
            </a:extLst>
          </p:cNvPr>
          <p:cNvSpPr/>
          <p:nvPr/>
        </p:nvSpPr>
        <p:spPr>
          <a:xfrm>
            <a:off x="7266097" y="4889513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9785B-3C00-8B45-A607-1A980ADA5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/>
              <a:t>Descripción del instrumento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F321B-F6C0-904C-B942-906D1C1B5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5" y="1499324"/>
            <a:ext cx="7092596" cy="3145500"/>
          </a:xfrm>
        </p:spPr>
        <p:txBody>
          <a:bodyPr/>
          <a:lstStyle/>
          <a:p>
            <a:r>
              <a:rPr lang="en-PR" sz="2200"/>
              <a:t>Determinar el propósito y las condiciones de administración</a:t>
            </a:r>
          </a:p>
          <a:p>
            <a:pPr lvl="1"/>
            <a:r>
              <a:rPr lang="en-PR" sz="2200"/>
              <a:t>¿Para qué y por qué se va a construir la prueba?</a:t>
            </a:r>
          </a:p>
          <a:p>
            <a:pPr lvl="1"/>
            <a:r>
              <a:rPr lang="en-PR" sz="2200"/>
              <a:t>¿Qué va a cubrir la prueba?</a:t>
            </a:r>
          </a:p>
          <a:p>
            <a:pPr lvl="1"/>
            <a:r>
              <a:rPr lang="en-PR" sz="2200"/>
              <a:t>¿Quiénes la van a contestar?</a:t>
            </a:r>
          </a:p>
          <a:p>
            <a:pPr lvl="1"/>
            <a:r>
              <a:rPr lang="en-PR" sz="2200"/>
              <a:t>¿Cuánto tiempo hay disponible para contestarla?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F9311-54A9-0442-9E16-DCD6D9113B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419CCF-1414-0B4D-A94F-976241A19D7C}"/>
              </a:ext>
            </a:extLst>
          </p:cNvPr>
          <p:cNvSpPr txBox="1"/>
          <p:nvPr/>
        </p:nvSpPr>
        <p:spPr>
          <a:xfrm>
            <a:off x="419830" y="498676"/>
            <a:ext cx="519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R" sz="300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45427D-BEA2-1B4C-A4CA-C4AEA37066FE}"/>
              </a:ext>
            </a:extLst>
          </p:cNvPr>
          <p:cNvSpPr/>
          <p:nvPr/>
        </p:nvSpPr>
        <p:spPr>
          <a:xfrm>
            <a:off x="7203347" y="4889513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  <p:extLst>
      <p:ext uri="{BB962C8B-B14F-4D97-AF65-F5344CB8AC3E}">
        <p14:creationId xmlns:p14="http://schemas.microsoft.com/office/powerpoint/2010/main" val="1675223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2722-8337-7744-B6EF-56609190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Ejemplo</a:t>
            </a:r>
            <a:r>
              <a:rPr lang="en-US"/>
              <a:t>: </a:t>
            </a:r>
            <a:r>
              <a:rPr lang="en-US" err="1"/>
              <a:t>Descripción</a:t>
            </a:r>
            <a:r>
              <a:rPr lang="en-US"/>
              <a:t> del </a:t>
            </a:r>
            <a:r>
              <a:rPr lang="en-US" err="1"/>
              <a:t>instrumento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75AC9-E7B6-054C-8DC8-0839139F5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5" y="1491000"/>
            <a:ext cx="6132600" cy="3145500"/>
          </a:xfrm>
        </p:spPr>
        <p:txBody>
          <a:bodyPr/>
          <a:lstStyle/>
          <a:p>
            <a:r>
              <a:rPr lang="en-US" sz="1700" err="1"/>
              <a:t>Título</a:t>
            </a:r>
            <a:endParaRPr lang="en-US" sz="1700"/>
          </a:p>
          <a:p>
            <a:r>
              <a:rPr lang="en-US" sz="1700" err="1"/>
              <a:t>Propósito</a:t>
            </a:r>
            <a:endParaRPr lang="en-US" sz="1700"/>
          </a:p>
          <a:p>
            <a:r>
              <a:rPr lang="en-US" sz="1700" err="1"/>
              <a:t>Objetivos</a:t>
            </a:r>
            <a:endParaRPr lang="en-US" sz="1700"/>
          </a:p>
          <a:p>
            <a:r>
              <a:rPr lang="en-US" sz="1700" err="1"/>
              <a:t>Número</a:t>
            </a:r>
            <a:r>
              <a:rPr lang="en-US" sz="1700"/>
              <a:t> de </a:t>
            </a:r>
            <a:r>
              <a:rPr lang="en-US" sz="1700" err="1"/>
              <a:t>ítems</a:t>
            </a:r>
            <a:endParaRPr lang="en-US" sz="1700"/>
          </a:p>
          <a:p>
            <a:r>
              <a:rPr lang="en-US" sz="1700" err="1"/>
              <a:t>Puntuación</a:t>
            </a:r>
            <a:r>
              <a:rPr lang="en-US" sz="1700"/>
              <a:t> total</a:t>
            </a:r>
          </a:p>
          <a:p>
            <a:r>
              <a:rPr lang="en-US" sz="1700" err="1"/>
              <a:t>Descripción</a:t>
            </a:r>
            <a:r>
              <a:rPr lang="en-US" sz="1700"/>
              <a:t> breve de las personas para las </a:t>
            </a:r>
            <a:r>
              <a:rPr lang="en-US" sz="1700" err="1"/>
              <a:t>cuales</a:t>
            </a:r>
            <a:r>
              <a:rPr lang="en-US" sz="1700"/>
              <a:t> </a:t>
            </a:r>
            <a:r>
              <a:rPr lang="en-US" sz="1700" err="1"/>
              <a:t>fue</a:t>
            </a:r>
            <a:r>
              <a:rPr lang="en-US" sz="1700"/>
              <a:t> </a:t>
            </a:r>
            <a:r>
              <a:rPr lang="en-US" sz="1700" err="1"/>
              <a:t>diseñado</a:t>
            </a:r>
            <a:r>
              <a:rPr lang="en-US" sz="1700"/>
              <a:t> el </a:t>
            </a:r>
            <a:r>
              <a:rPr lang="en-US" sz="1700" err="1"/>
              <a:t>instrumento</a:t>
            </a:r>
            <a:endParaRPr lang="en-US" sz="1700"/>
          </a:p>
          <a:p>
            <a:r>
              <a:rPr lang="en-US" sz="1700"/>
              <a:t> </a:t>
            </a:r>
            <a:r>
              <a:rPr lang="en-US" sz="1700" err="1"/>
              <a:t>Características</a:t>
            </a:r>
            <a:r>
              <a:rPr lang="en-US" sz="1700"/>
              <a:t> de las personas que van a </a:t>
            </a:r>
            <a:r>
              <a:rPr lang="en-US" sz="1700" err="1"/>
              <a:t>contestar</a:t>
            </a:r>
            <a:r>
              <a:rPr lang="en-US" sz="1700"/>
              <a:t> o usar el </a:t>
            </a:r>
            <a:r>
              <a:rPr lang="en-US" sz="1700" err="1"/>
              <a:t>instrumento</a:t>
            </a:r>
            <a:endParaRPr lang="en-US" sz="1700"/>
          </a:p>
          <a:p>
            <a:r>
              <a:rPr lang="en-US" sz="1700" err="1"/>
              <a:t>Procedimientos</a:t>
            </a:r>
            <a:r>
              <a:rPr lang="en-US" sz="1700"/>
              <a:t> para la </a:t>
            </a:r>
            <a:r>
              <a:rPr lang="en-US" sz="1700" err="1"/>
              <a:t>construcción</a:t>
            </a:r>
            <a:endParaRPr lang="en-PR" sz="17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43748-D122-2041-A703-9E82BACE22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0904B-E2C1-5947-A093-4B03FAB341C5}"/>
              </a:ext>
            </a:extLst>
          </p:cNvPr>
          <p:cNvSpPr/>
          <p:nvPr/>
        </p:nvSpPr>
        <p:spPr>
          <a:xfrm>
            <a:off x="7203347" y="4889513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F01109-0BD4-1141-868E-C5883A159FD2}"/>
              </a:ext>
            </a:extLst>
          </p:cNvPr>
          <p:cNvSpPr/>
          <p:nvPr/>
        </p:nvSpPr>
        <p:spPr>
          <a:xfrm>
            <a:off x="416409" y="507000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 sz="3000">
                <a:solidFill>
                  <a:srgbClr val="FFC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450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ctrTitle" idx="4294967295"/>
          </p:nvPr>
        </p:nvSpPr>
        <p:spPr>
          <a:xfrm>
            <a:off x="265056" y="579550"/>
            <a:ext cx="5636014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5"/>
                </a:solidFill>
              </a:rPr>
              <a:t>Prof. Francia Cabrera Piña</a:t>
            </a:r>
            <a:endParaRPr sz="3500">
              <a:solidFill>
                <a:schemeClr val="accent5"/>
              </a:solidFill>
            </a:endParaRP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4294967295"/>
          </p:nvPr>
        </p:nvSpPr>
        <p:spPr>
          <a:xfrm>
            <a:off x="169363" y="2516825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indent="0" fontAlgn="base">
              <a:buNone/>
            </a:pPr>
            <a:r>
              <a:rPr lang="en-US" sz="2000" b="1">
                <a:latin typeface="Athelas" panose="02000503000000020003" pitchFamily="2" charset="77"/>
              </a:rPr>
              <a:t> </a:t>
            </a:r>
            <a:r>
              <a:rPr lang="en-US" sz="1800" b="1" err="1">
                <a:latin typeface="Athelas" panose="02000503000000020003" pitchFamily="2" charset="77"/>
              </a:rPr>
              <a:t>Credenciales</a:t>
            </a:r>
            <a:r>
              <a:rPr lang="en-US" sz="1800" b="1">
                <a:latin typeface="Athelas" panose="02000503000000020003" pitchFamily="2" charset="77"/>
              </a:rPr>
              <a:t>: </a:t>
            </a:r>
            <a:br>
              <a:rPr lang="en-US" sz="1800">
                <a:latin typeface="Athelas" panose="02000503000000020003" pitchFamily="2" charset="77"/>
              </a:rPr>
            </a:br>
            <a:endParaRPr lang="en-US" sz="1800">
              <a:latin typeface="Athelas" panose="02000503000000020003" pitchFamily="2" charset="77"/>
            </a:endParaRPr>
          </a:p>
          <a:p>
            <a:pPr fontAlgn="base"/>
            <a:r>
              <a:rPr lang="en-US" sz="1800" b="1" err="1">
                <a:latin typeface="Athelas" panose="02000503000000020003" pitchFamily="2" charset="77"/>
              </a:rPr>
              <a:t>Currículo</a:t>
            </a:r>
            <a:r>
              <a:rPr lang="en-US" sz="1800" b="1">
                <a:latin typeface="Athelas" panose="02000503000000020003" pitchFamily="2" charset="77"/>
              </a:rPr>
              <a:t> y </a:t>
            </a:r>
            <a:r>
              <a:rPr lang="en-US" sz="1800" b="1" err="1">
                <a:latin typeface="Athelas" panose="02000503000000020003" pitchFamily="2" charset="77"/>
              </a:rPr>
              <a:t>Enseñanza</a:t>
            </a:r>
            <a:r>
              <a:rPr lang="en-US" sz="1800" b="1">
                <a:latin typeface="Athelas" panose="02000503000000020003" pitchFamily="2" charset="77"/>
              </a:rPr>
              <a:t> con sub </a:t>
            </a:r>
            <a:r>
              <a:rPr lang="en-US" sz="1800" b="1" err="1">
                <a:latin typeface="Athelas" panose="02000503000000020003" pitchFamily="2" charset="77"/>
              </a:rPr>
              <a:t>Especialidad</a:t>
            </a:r>
            <a:r>
              <a:rPr lang="en-US" sz="1800" b="1">
                <a:latin typeface="Athelas" panose="02000503000000020003" pitchFamily="2" charset="77"/>
              </a:rPr>
              <a:t> </a:t>
            </a:r>
            <a:r>
              <a:rPr lang="en-US" sz="1800" b="1" err="1">
                <a:latin typeface="Athelas" panose="02000503000000020003" pitchFamily="2" charset="77"/>
              </a:rPr>
              <a:t>en</a:t>
            </a:r>
            <a:r>
              <a:rPr lang="en-US" sz="1800" b="1">
                <a:latin typeface="Athelas" panose="02000503000000020003" pitchFamily="2" charset="77"/>
              </a:rPr>
              <a:t> </a:t>
            </a:r>
            <a:r>
              <a:rPr lang="en-US" sz="1800" b="1" err="1">
                <a:latin typeface="Athelas" panose="02000503000000020003" pitchFamily="2" charset="77"/>
              </a:rPr>
              <a:t>Tecnología</a:t>
            </a:r>
            <a:r>
              <a:rPr lang="en-US" sz="1800" b="1">
                <a:latin typeface="Athelas" panose="02000503000000020003" pitchFamily="2" charset="77"/>
              </a:rPr>
              <a:t> del </a:t>
            </a:r>
            <a:r>
              <a:rPr lang="en-US" sz="1800" b="1" err="1">
                <a:latin typeface="Athelas" panose="02000503000000020003" pitchFamily="2" charset="77"/>
              </a:rPr>
              <a:t>Aprendizaje</a:t>
            </a:r>
            <a:r>
              <a:rPr lang="en-US" sz="1800" b="1">
                <a:latin typeface="Athelas" panose="02000503000000020003" pitchFamily="2" charset="77"/>
              </a:rPr>
              <a:t> </a:t>
            </a:r>
            <a:r>
              <a:rPr lang="en-US" sz="1800">
                <a:latin typeface="Athelas" panose="02000503000000020003" pitchFamily="2" charset="77"/>
              </a:rPr>
              <a:t>(</a:t>
            </a:r>
            <a:r>
              <a:rPr lang="en-US" sz="1800" err="1">
                <a:latin typeface="Athelas" panose="02000503000000020003" pitchFamily="2" charset="77"/>
              </a:rPr>
              <a:t>Presente</a:t>
            </a:r>
            <a:r>
              <a:rPr lang="en-US" sz="1800">
                <a:latin typeface="Athelas" panose="02000503000000020003" pitchFamily="2" charset="77"/>
              </a:rPr>
              <a:t>)  Universidad de Puerto Rico.</a:t>
            </a:r>
          </a:p>
          <a:p>
            <a:pPr marL="101600" indent="0" fontAlgn="base">
              <a:buNone/>
            </a:pPr>
            <a:endParaRPr lang="en-US" sz="1800">
              <a:latin typeface="Athelas" panose="02000503000000020003" pitchFamily="2" charset="77"/>
            </a:endParaRPr>
          </a:p>
          <a:p>
            <a:pPr fontAlgn="base"/>
            <a:r>
              <a:rPr lang="en-US" sz="1800" b="1" err="1">
                <a:latin typeface="Athelas" panose="02000503000000020003" pitchFamily="2" charset="77"/>
              </a:rPr>
              <a:t>Maestría</a:t>
            </a:r>
            <a:r>
              <a:rPr lang="en-US" sz="1800" b="1">
                <a:latin typeface="Athelas" panose="02000503000000020003" pitchFamily="2" charset="77"/>
              </a:rPr>
              <a:t> </a:t>
            </a:r>
            <a:r>
              <a:rPr lang="en-US" sz="1800" b="1" err="1">
                <a:latin typeface="Athelas" panose="02000503000000020003" pitchFamily="2" charset="77"/>
              </a:rPr>
              <a:t>en</a:t>
            </a:r>
            <a:r>
              <a:rPr lang="en-US" sz="1800" b="1">
                <a:latin typeface="Athelas" panose="02000503000000020003" pitchFamily="2" charset="77"/>
              </a:rPr>
              <a:t> </a:t>
            </a:r>
            <a:r>
              <a:rPr lang="en-US" sz="1800" b="1" err="1">
                <a:latin typeface="Athelas" panose="02000503000000020003" pitchFamily="2" charset="77"/>
              </a:rPr>
              <a:t>Investigación</a:t>
            </a:r>
            <a:r>
              <a:rPr lang="en-US" sz="1800" b="1">
                <a:latin typeface="Athelas" panose="02000503000000020003" pitchFamily="2" charset="77"/>
              </a:rPr>
              <a:t> y </a:t>
            </a:r>
            <a:r>
              <a:rPr lang="en-US" sz="1800" b="1" err="1">
                <a:latin typeface="Athelas" panose="02000503000000020003" pitchFamily="2" charset="77"/>
              </a:rPr>
              <a:t>Evaluación</a:t>
            </a:r>
            <a:r>
              <a:rPr lang="en-US" sz="1800" b="1">
                <a:latin typeface="Athelas" panose="02000503000000020003" pitchFamily="2" charset="77"/>
              </a:rPr>
              <a:t> </a:t>
            </a:r>
            <a:r>
              <a:rPr lang="en-US" sz="1800" b="1" err="1">
                <a:latin typeface="Athelas" panose="02000503000000020003" pitchFamily="2" charset="77"/>
              </a:rPr>
              <a:t>Educativa</a:t>
            </a:r>
            <a:r>
              <a:rPr lang="en-US" sz="1800" b="1">
                <a:latin typeface="Athelas" panose="02000503000000020003" pitchFamily="2" charset="77"/>
              </a:rPr>
              <a:t> </a:t>
            </a:r>
            <a:r>
              <a:rPr lang="en-US" sz="1800">
                <a:latin typeface="Athelas" panose="02000503000000020003" pitchFamily="2" charset="77"/>
              </a:rPr>
              <a:t>(2019)  Universidad de Puerto Rico. </a:t>
            </a:r>
          </a:p>
          <a:p>
            <a:pPr marL="101600" indent="0" fontAlgn="base">
              <a:buNone/>
            </a:pPr>
            <a:endParaRPr lang="en-US" sz="1800">
              <a:latin typeface="Athelas" panose="02000503000000020003" pitchFamily="2" charset="77"/>
            </a:endParaRPr>
          </a:p>
          <a:p>
            <a:pPr fontAlgn="base"/>
            <a:r>
              <a:rPr lang="en-US" sz="1800" b="1" err="1">
                <a:latin typeface="Athelas" panose="02000503000000020003" pitchFamily="2" charset="77"/>
              </a:rPr>
              <a:t>Bachillerato</a:t>
            </a:r>
            <a:r>
              <a:rPr lang="en-US" sz="1800" b="1">
                <a:latin typeface="Athelas" panose="02000503000000020003" pitchFamily="2" charset="77"/>
              </a:rPr>
              <a:t> </a:t>
            </a:r>
            <a:r>
              <a:rPr lang="en-US" sz="1800" b="1" err="1">
                <a:latin typeface="Athelas" panose="02000503000000020003" pitchFamily="2" charset="77"/>
              </a:rPr>
              <a:t>en</a:t>
            </a:r>
            <a:r>
              <a:rPr lang="en-US" sz="1800" b="1">
                <a:latin typeface="Athelas" panose="02000503000000020003" pitchFamily="2" charset="77"/>
              </a:rPr>
              <a:t> </a:t>
            </a:r>
            <a:r>
              <a:rPr lang="en-US" sz="1800" b="1" err="1">
                <a:latin typeface="Athelas" panose="02000503000000020003" pitchFamily="2" charset="77"/>
              </a:rPr>
              <a:t>Educación</a:t>
            </a:r>
            <a:r>
              <a:rPr lang="en-US" sz="1800" b="1">
                <a:latin typeface="Athelas" panose="02000503000000020003" pitchFamily="2" charset="77"/>
              </a:rPr>
              <a:t> </a:t>
            </a:r>
            <a:r>
              <a:rPr lang="en-US" sz="1800" b="1" err="1">
                <a:latin typeface="Athelas" panose="02000503000000020003" pitchFamily="2" charset="77"/>
              </a:rPr>
              <a:t>Comercial</a:t>
            </a:r>
            <a:r>
              <a:rPr lang="en-US" sz="1800" b="1">
                <a:latin typeface="Athelas" panose="02000503000000020003" pitchFamily="2" charset="77"/>
              </a:rPr>
              <a:t> con Artes </a:t>
            </a:r>
            <a:r>
              <a:rPr lang="en-US" sz="1800" b="1" err="1">
                <a:latin typeface="Athelas" panose="02000503000000020003" pitchFamily="2" charset="77"/>
              </a:rPr>
              <a:t>en</a:t>
            </a:r>
            <a:r>
              <a:rPr lang="en-US" sz="1800" b="1">
                <a:latin typeface="Athelas" panose="02000503000000020003" pitchFamily="2" charset="77"/>
              </a:rPr>
              <a:t> Secretarial</a:t>
            </a:r>
            <a:r>
              <a:rPr lang="en-US" sz="1800">
                <a:latin typeface="Athelas" panose="02000503000000020003" pitchFamily="2" charset="77"/>
              </a:rPr>
              <a:t> (2014) Universidad de Puerto Rico. </a:t>
            </a:r>
            <a:endParaRPr sz="1800" b="1"/>
          </a:p>
        </p:txBody>
      </p:sp>
      <p:pic>
        <p:nvPicPr>
          <p:cNvPr id="215" name="Google Shape;215;p13"/>
          <p:cNvPicPr preferRelativeResize="0"/>
          <p:nvPr/>
        </p:nvPicPr>
        <p:blipFill rotWithShape="1">
          <a:blip r:embed="rId3"/>
          <a:srcRect l="-2" t="-3848" r="2" b="28848"/>
          <a:stretch/>
        </p:blipFill>
        <p:spPr>
          <a:xfrm>
            <a:off x="6585250" y="1016050"/>
            <a:ext cx="2065500" cy="2065500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F6F90E-629B-EB44-A021-5045A8B6B7CB}"/>
              </a:ext>
            </a:extLst>
          </p:cNvPr>
          <p:cNvSpPr/>
          <p:nvPr/>
        </p:nvSpPr>
        <p:spPr>
          <a:xfrm>
            <a:off x="7277003" y="4889345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61951-0C8C-314A-9A28-8EAE31A8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/>
              <a:t>Preparación de tabla de especificaciones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011B6-99E0-B346-9209-832FE2E9A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4" y="1327350"/>
            <a:ext cx="7343607" cy="3145500"/>
          </a:xfrm>
        </p:spPr>
        <p:txBody>
          <a:bodyPr/>
          <a:lstStyle/>
          <a:p>
            <a:endParaRPr lang="en-PR"/>
          </a:p>
          <a:p>
            <a:r>
              <a:rPr lang="en-PR" sz="2000"/>
              <a:t>A partir de las preguntas o los objetivos se elaboran las espeficicaciones de la prueba diagnóstica. </a:t>
            </a:r>
          </a:p>
          <a:p>
            <a:r>
              <a:rPr lang="en-PR" sz="2000"/>
              <a:t>Preparar una tabla o planilla de espeficiaciones con el propósito a delinear en el contenido. </a:t>
            </a:r>
          </a:p>
          <a:p>
            <a:r>
              <a:rPr lang="en-PR" sz="2000"/>
              <a:t>Esta sirve para mostrar el vínculo entre los objetivos y las preguntas, sus componentes, la cantidad y el tipo de ítems que se incluirán en la prueba. </a:t>
            </a:r>
          </a:p>
          <a:p>
            <a:endParaRPr lang="en-PR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A315A-58CB-8844-88FA-91DBC4CE7A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74623C-EB53-CF4A-9542-B315CC884D6B}"/>
              </a:ext>
            </a:extLst>
          </p:cNvPr>
          <p:cNvSpPr/>
          <p:nvPr/>
        </p:nvSpPr>
        <p:spPr>
          <a:xfrm>
            <a:off x="7285968" y="4898478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D5F909-824B-C341-AB40-E8CA465564A5}"/>
              </a:ext>
            </a:extLst>
          </p:cNvPr>
          <p:cNvSpPr/>
          <p:nvPr/>
        </p:nvSpPr>
        <p:spPr>
          <a:xfrm>
            <a:off x="449643" y="516606"/>
            <a:ext cx="4010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 sz="300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44506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F2F6-C615-914F-A47F-D0572017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/>
              <a:t>Ejemplo: Tabla de especificaciones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D8438-7222-9D43-9C67-06047CCDC3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0B985EF-76DF-284C-92C2-6940548FD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60212"/>
              </p:ext>
            </p:extLst>
          </p:nvPr>
        </p:nvGraphicFramePr>
        <p:xfrm>
          <a:off x="578222" y="1543050"/>
          <a:ext cx="7987555" cy="2428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97511">
                  <a:extLst>
                    <a:ext uri="{9D8B030D-6E8A-4147-A177-3AD203B41FA5}">
                      <a16:colId xmlns:a16="http://schemas.microsoft.com/office/drawing/2014/main" val="4143997236"/>
                    </a:ext>
                  </a:extLst>
                </a:gridCol>
                <a:gridCol w="1597511">
                  <a:extLst>
                    <a:ext uri="{9D8B030D-6E8A-4147-A177-3AD203B41FA5}">
                      <a16:colId xmlns:a16="http://schemas.microsoft.com/office/drawing/2014/main" val="4206208399"/>
                    </a:ext>
                  </a:extLst>
                </a:gridCol>
                <a:gridCol w="1597511">
                  <a:extLst>
                    <a:ext uri="{9D8B030D-6E8A-4147-A177-3AD203B41FA5}">
                      <a16:colId xmlns:a16="http://schemas.microsoft.com/office/drawing/2014/main" val="2281463437"/>
                    </a:ext>
                  </a:extLst>
                </a:gridCol>
                <a:gridCol w="1597511">
                  <a:extLst>
                    <a:ext uri="{9D8B030D-6E8A-4147-A177-3AD203B41FA5}">
                      <a16:colId xmlns:a16="http://schemas.microsoft.com/office/drawing/2014/main" val="497994242"/>
                    </a:ext>
                  </a:extLst>
                </a:gridCol>
                <a:gridCol w="1597511">
                  <a:extLst>
                    <a:ext uri="{9D8B030D-6E8A-4147-A177-3AD203B41FA5}">
                      <a16:colId xmlns:a16="http://schemas.microsoft.com/office/drawing/2014/main" val="36124067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R"/>
                        <a:t>Objetivos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R"/>
                        <a:t>Cantidad de “ítems”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R"/>
                        <a:t>Horas dedicadas al objetivo en el salón de clases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R"/>
                        <a:t>Cantidad y tipo de ítems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R"/>
                        <a:t>Tiempo estimado para contestar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661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P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065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P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233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P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266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P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16897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ACCCCD8-D2D6-7343-853F-48C02A6E0CE9}"/>
              </a:ext>
            </a:extLst>
          </p:cNvPr>
          <p:cNvSpPr/>
          <p:nvPr/>
        </p:nvSpPr>
        <p:spPr>
          <a:xfrm>
            <a:off x="7275060" y="4898477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B3C538-058C-A946-8E02-8CA1307ABCDC}"/>
              </a:ext>
            </a:extLst>
          </p:cNvPr>
          <p:cNvSpPr/>
          <p:nvPr/>
        </p:nvSpPr>
        <p:spPr>
          <a:xfrm>
            <a:off x="435041" y="517538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 sz="3000">
                <a:solidFill>
                  <a:srgbClr val="FFC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2934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2722-8337-7744-B6EF-56609190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Seleccionar</a:t>
            </a:r>
            <a:r>
              <a:rPr lang="en-US"/>
              <a:t> y </a:t>
            </a:r>
            <a:r>
              <a:rPr lang="en-US" err="1"/>
              <a:t>elaborar</a:t>
            </a:r>
            <a:r>
              <a:rPr lang="en-US"/>
              <a:t> los </a:t>
            </a:r>
            <a:r>
              <a:rPr lang="en-US" err="1"/>
              <a:t>ítems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75AC9-E7B6-054C-8DC8-0839139F5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4" y="1491000"/>
            <a:ext cx="7513937" cy="3145500"/>
          </a:xfrm>
        </p:spPr>
        <p:txBody>
          <a:bodyPr/>
          <a:lstStyle/>
          <a:p>
            <a:r>
              <a:rPr lang="en-PR" sz="2200"/>
              <a:t>¿Quién va a elaborar los ítems?</a:t>
            </a:r>
          </a:p>
          <a:p>
            <a:r>
              <a:rPr lang="en-PR" sz="2200"/>
              <a:t>¿Cómo se va a establecer la correspondencia entre los ítems con los temas y objetivos de la planilla?</a:t>
            </a:r>
          </a:p>
          <a:p>
            <a:r>
              <a:rPr lang="en-PR" sz="2200"/>
              <a:t>¿Están redactados de acuerdo a las recomendaciones de los expertos?</a:t>
            </a:r>
          </a:p>
          <a:p>
            <a:pPr marL="76200" indent="0">
              <a:buNone/>
            </a:pPr>
            <a:endParaRPr lang="en-PR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43748-D122-2041-A703-9E82BACE22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0904B-E2C1-5947-A093-4B03FAB341C5}"/>
              </a:ext>
            </a:extLst>
          </p:cNvPr>
          <p:cNvSpPr/>
          <p:nvPr/>
        </p:nvSpPr>
        <p:spPr>
          <a:xfrm>
            <a:off x="7203347" y="4889513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F01109-0BD4-1141-868E-C5883A159FD2}"/>
              </a:ext>
            </a:extLst>
          </p:cNvPr>
          <p:cNvSpPr/>
          <p:nvPr/>
        </p:nvSpPr>
        <p:spPr>
          <a:xfrm>
            <a:off x="416409" y="507000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 sz="3000">
                <a:solidFill>
                  <a:srgbClr val="FFC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08175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2722-8337-7744-B6EF-56609190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Preparar</a:t>
            </a:r>
            <a:r>
              <a:rPr lang="en-US"/>
              <a:t> la </a:t>
            </a:r>
            <a:r>
              <a:rPr lang="en-US" err="1"/>
              <a:t>prueba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75AC9-E7B6-054C-8DC8-0839139F5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4" y="1491000"/>
            <a:ext cx="7513937" cy="3145500"/>
          </a:xfrm>
        </p:spPr>
        <p:txBody>
          <a:bodyPr/>
          <a:lstStyle/>
          <a:p>
            <a:r>
              <a:rPr lang="en-PR" sz="2000"/>
              <a:t>¿Cómo se van a organizar los ítems?</a:t>
            </a:r>
          </a:p>
          <a:p>
            <a:r>
              <a:rPr lang="en-PR" sz="2000"/>
              <a:t>¿Incluye instrucciones claras y precisas?</a:t>
            </a:r>
          </a:p>
          <a:p>
            <a:r>
              <a:rPr lang="en-PR" sz="2000"/>
              <a:t>¿Cómo se va a reproducir la prueba?</a:t>
            </a:r>
          </a:p>
          <a:p>
            <a:r>
              <a:rPr lang="en-PR" sz="2000"/>
              <a:t>¿Cómo se van a corregir las respuestas y asignar las puntuaciones?</a:t>
            </a:r>
          </a:p>
          <a:p>
            <a:pPr marL="76200" indent="0">
              <a:buNone/>
            </a:pPr>
            <a:endParaRPr lang="en-PR" sz="2000"/>
          </a:p>
          <a:p>
            <a:pPr marL="76200" indent="0">
              <a:buNone/>
            </a:pPr>
            <a:r>
              <a:rPr lang="en-PR" sz="2000"/>
              <a:t>*Tener respuestas a estas etapas es la base para planificar y construir una prueba (Medina &amp; Verdejo, 2009).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43748-D122-2041-A703-9E82BACE22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0904B-E2C1-5947-A093-4B03FAB341C5}"/>
              </a:ext>
            </a:extLst>
          </p:cNvPr>
          <p:cNvSpPr/>
          <p:nvPr/>
        </p:nvSpPr>
        <p:spPr>
          <a:xfrm>
            <a:off x="7203347" y="4889513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F01109-0BD4-1141-868E-C5883A159FD2}"/>
              </a:ext>
            </a:extLst>
          </p:cNvPr>
          <p:cNvSpPr/>
          <p:nvPr/>
        </p:nvSpPr>
        <p:spPr>
          <a:xfrm>
            <a:off x="416409" y="507000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 sz="3000">
                <a:solidFill>
                  <a:srgbClr val="FFC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64445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073925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err="1"/>
              <a:t>Proceso</a:t>
            </a:r>
            <a:r>
              <a:rPr lang="en-US" b="0"/>
              <a:t> de </a:t>
            </a:r>
            <a:r>
              <a:rPr lang="en-US" b="0" err="1"/>
              <a:t>validez</a:t>
            </a:r>
            <a:r>
              <a:rPr lang="en-US" b="0"/>
              <a:t> </a:t>
            </a:r>
            <a:endParaRPr/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661CE1-4CA0-014A-9418-9E43FB75FA4C}"/>
              </a:ext>
            </a:extLst>
          </p:cNvPr>
          <p:cNvSpPr/>
          <p:nvPr/>
        </p:nvSpPr>
        <p:spPr>
          <a:xfrm>
            <a:off x="7246389" y="4889513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D36E-E8BC-974C-A6E0-C869075E8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/>
              <a:t>Proceso de validez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E6AB4-B212-2843-A221-DDE07C15A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5" y="1491000"/>
            <a:ext cx="6132600" cy="3145500"/>
          </a:xfrm>
        </p:spPr>
        <p:txBody>
          <a:bodyPr/>
          <a:lstStyle/>
          <a:p>
            <a:r>
              <a:rPr lang="en-US" sz="1800"/>
              <a:t>Las </a:t>
            </a:r>
            <a:r>
              <a:rPr lang="en-US" sz="1800" err="1"/>
              <a:t>instrucciones</a:t>
            </a:r>
            <a:r>
              <a:rPr lang="en-US" sz="1800"/>
              <a:t> no son </a:t>
            </a:r>
            <a:r>
              <a:rPr lang="en-US" sz="1800" err="1"/>
              <a:t>claras</a:t>
            </a:r>
            <a:r>
              <a:rPr lang="en-US" sz="1800"/>
              <a:t>. </a:t>
            </a:r>
          </a:p>
          <a:p>
            <a:r>
              <a:rPr lang="en-US" sz="1800"/>
              <a:t>El </a:t>
            </a:r>
            <a:r>
              <a:rPr lang="en-US" sz="1800" err="1"/>
              <a:t>vocabulario</a:t>
            </a:r>
            <a:r>
              <a:rPr lang="en-US" sz="1800"/>
              <a:t> no es </a:t>
            </a:r>
            <a:r>
              <a:rPr lang="en-US" sz="1800" err="1"/>
              <a:t>adecuado</a:t>
            </a:r>
            <a:r>
              <a:rPr lang="en-US" sz="1800"/>
              <a:t> (</a:t>
            </a:r>
            <a:r>
              <a:rPr lang="en-US" sz="1800" err="1"/>
              <a:t>difícil</a:t>
            </a:r>
            <a:r>
              <a:rPr lang="en-US" sz="1800"/>
              <a:t>).</a:t>
            </a:r>
          </a:p>
          <a:p>
            <a:r>
              <a:rPr lang="en-US" sz="1800"/>
              <a:t>El </a:t>
            </a:r>
            <a:r>
              <a:rPr lang="en-US" sz="1800" err="1"/>
              <a:t>proceso</a:t>
            </a:r>
            <a:r>
              <a:rPr lang="en-US" sz="1800"/>
              <a:t> de </a:t>
            </a:r>
            <a:r>
              <a:rPr lang="en-US" sz="1800" err="1"/>
              <a:t>administración</a:t>
            </a:r>
            <a:r>
              <a:rPr lang="en-US" sz="1800"/>
              <a:t> es </a:t>
            </a:r>
            <a:r>
              <a:rPr lang="en-US" sz="1800" err="1"/>
              <a:t>deficiente</a:t>
            </a:r>
            <a:r>
              <a:rPr lang="en-US" sz="1800"/>
              <a:t>. </a:t>
            </a:r>
          </a:p>
          <a:p>
            <a:r>
              <a:rPr lang="en-US" sz="1800"/>
              <a:t>La </a:t>
            </a:r>
            <a:r>
              <a:rPr lang="en-US" sz="1800" err="1"/>
              <a:t>prueba</a:t>
            </a:r>
            <a:r>
              <a:rPr lang="en-US" sz="1800"/>
              <a:t> es </a:t>
            </a:r>
            <a:r>
              <a:rPr lang="en-US" sz="1800" err="1"/>
              <a:t>muy</a:t>
            </a:r>
            <a:r>
              <a:rPr lang="en-US" sz="1800"/>
              <a:t> </a:t>
            </a:r>
            <a:r>
              <a:rPr lang="en-US" sz="1800" err="1"/>
              <a:t>fácil</a:t>
            </a:r>
            <a:r>
              <a:rPr lang="en-US" sz="1800"/>
              <a:t> o </a:t>
            </a:r>
            <a:r>
              <a:rPr lang="en-US" sz="1800" err="1"/>
              <a:t>muy</a:t>
            </a:r>
            <a:r>
              <a:rPr lang="en-US" sz="1800"/>
              <a:t> </a:t>
            </a:r>
            <a:r>
              <a:rPr lang="en-US" sz="1800" err="1"/>
              <a:t>difícil</a:t>
            </a:r>
            <a:r>
              <a:rPr lang="en-US" sz="1800"/>
              <a:t>. </a:t>
            </a:r>
          </a:p>
          <a:p>
            <a:r>
              <a:rPr lang="en-US" sz="1800"/>
              <a:t>Se </a:t>
            </a:r>
            <a:r>
              <a:rPr lang="en-US" sz="1800" err="1"/>
              <a:t>falla</a:t>
            </a:r>
            <a:r>
              <a:rPr lang="en-US" sz="1800"/>
              <a:t> </a:t>
            </a:r>
            <a:r>
              <a:rPr lang="en-US" sz="1800" err="1"/>
              <a:t>en</a:t>
            </a:r>
            <a:r>
              <a:rPr lang="en-US" sz="1800"/>
              <a:t> la </a:t>
            </a:r>
            <a:r>
              <a:rPr lang="en-US" sz="1800" err="1"/>
              <a:t>construcción</a:t>
            </a:r>
            <a:r>
              <a:rPr lang="en-US" sz="1800"/>
              <a:t> de los </a:t>
            </a:r>
            <a:r>
              <a:rPr lang="en-US" sz="1800" err="1"/>
              <a:t>reactivos</a:t>
            </a:r>
            <a:r>
              <a:rPr lang="en-US" sz="1800"/>
              <a:t> </a:t>
            </a:r>
          </a:p>
          <a:p>
            <a:r>
              <a:rPr lang="en-US" sz="1800" err="1"/>
              <a:t>Ambigüedad</a:t>
            </a:r>
            <a:r>
              <a:rPr lang="en-US" sz="1800"/>
              <a:t> </a:t>
            </a:r>
          </a:p>
          <a:p>
            <a:r>
              <a:rPr lang="en-US" sz="1800" err="1"/>
              <a:t>Ordenamiento</a:t>
            </a:r>
            <a:r>
              <a:rPr lang="en-US" sz="1800"/>
              <a:t> </a:t>
            </a:r>
            <a:r>
              <a:rPr lang="en-US" sz="1800" err="1"/>
              <a:t>impropio</a:t>
            </a:r>
            <a:r>
              <a:rPr lang="en-US" sz="1800"/>
              <a:t> </a:t>
            </a:r>
          </a:p>
          <a:p>
            <a:r>
              <a:rPr lang="en-US" sz="1800" err="1"/>
              <a:t>Suministran</a:t>
            </a:r>
            <a:r>
              <a:rPr lang="en-US" sz="1800"/>
              <a:t> </a:t>
            </a:r>
            <a:r>
              <a:rPr lang="en-US" sz="1800" err="1"/>
              <a:t>pistas</a:t>
            </a:r>
            <a:r>
              <a:rPr lang="en-US" sz="1800"/>
              <a:t> </a:t>
            </a:r>
          </a:p>
          <a:p>
            <a:r>
              <a:rPr lang="en-US" sz="1800" err="1"/>
              <a:t>Patrón</a:t>
            </a:r>
            <a:r>
              <a:rPr lang="en-US" sz="1800"/>
              <a:t> </a:t>
            </a:r>
            <a:r>
              <a:rPr lang="en-US" sz="1800" err="1"/>
              <a:t>identificable</a:t>
            </a:r>
            <a:r>
              <a:rPr lang="en-US" sz="1800"/>
              <a:t> de </a:t>
            </a:r>
            <a:r>
              <a:rPr lang="en-US" sz="1800" err="1"/>
              <a:t>respuestas</a:t>
            </a:r>
            <a:r>
              <a:rPr lang="en-US" sz="1800"/>
              <a:t> </a:t>
            </a:r>
          </a:p>
          <a:p>
            <a:r>
              <a:rPr lang="en-US" sz="1800"/>
              <a:t>La </a:t>
            </a:r>
            <a:r>
              <a:rPr lang="en-US" sz="1800" err="1"/>
              <a:t>prueba</a:t>
            </a:r>
            <a:r>
              <a:rPr lang="en-US" sz="1800"/>
              <a:t> es </a:t>
            </a:r>
            <a:r>
              <a:rPr lang="en-US" sz="1800" err="1"/>
              <a:t>demasiado</a:t>
            </a:r>
            <a:r>
              <a:rPr lang="en-US" sz="1800"/>
              <a:t> </a:t>
            </a:r>
            <a:r>
              <a:rPr lang="en-US" sz="1800" err="1"/>
              <a:t>corta</a:t>
            </a:r>
            <a:endParaRPr lang="en-PR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A3363-06D2-5F41-A045-6B11B7CD25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914FC-6A78-5747-9789-320E525CC636}"/>
              </a:ext>
            </a:extLst>
          </p:cNvPr>
          <p:cNvSpPr/>
          <p:nvPr/>
        </p:nvSpPr>
        <p:spPr>
          <a:xfrm>
            <a:off x="7246389" y="4889513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  <p:extLst>
      <p:ext uri="{BB962C8B-B14F-4D97-AF65-F5344CB8AC3E}">
        <p14:creationId xmlns:p14="http://schemas.microsoft.com/office/powerpoint/2010/main" val="400371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Próximos</a:t>
            </a:r>
            <a:r>
              <a:rPr lang="en"/>
              <a:t> pasos</a:t>
            </a:r>
            <a:endParaRPr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950B54E-2E31-1047-9272-A9A5EEE2D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9950" y="1544638"/>
            <a:ext cx="7305675" cy="2709862"/>
          </a:xfrm>
        </p:spPr>
        <p:txBody>
          <a:bodyPr/>
          <a:lstStyle/>
          <a:p>
            <a:r>
              <a:rPr lang="en-PR" sz="2200"/>
              <a:t>Paso 5, corresponde a los expertos de materia evaluar la versión realizada. </a:t>
            </a:r>
          </a:p>
          <a:p>
            <a:r>
              <a:rPr lang="en-PR" sz="2200"/>
              <a:t>Los pasos 6 al 10,  corresponde a los profesores del colegio trabajar con esta parte. Las mismas corresponderán a otras fases a realizar según el plan establecido para obtener resultados válidos.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E9AE96-A1E7-FE43-A73B-8DFC32F501C2}"/>
              </a:ext>
            </a:extLst>
          </p:cNvPr>
          <p:cNvSpPr/>
          <p:nvPr/>
        </p:nvSpPr>
        <p:spPr>
          <a:xfrm>
            <a:off x="7246389" y="4889513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80D1-2F54-1B47-8DE7-43CA562D1A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R"/>
              <a:t>¿Dudas o preguntas?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88C7C7-A8ED-604B-9162-E588221C193B}"/>
              </a:ext>
            </a:extLst>
          </p:cNvPr>
          <p:cNvSpPr/>
          <p:nvPr/>
        </p:nvSpPr>
        <p:spPr>
          <a:xfrm>
            <a:off x="7246389" y="4889513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  <p:extLst>
      <p:ext uri="{BB962C8B-B14F-4D97-AF65-F5344CB8AC3E}">
        <p14:creationId xmlns:p14="http://schemas.microsoft.com/office/powerpoint/2010/main" val="33273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A4727-36E6-6847-A057-5CA3B716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/>
              <a:t>Referencias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B094C-1355-2443-B32E-E5BD73895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4" y="1327350"/>
            <a:ext cx="6877444" cy="3145500"/>
          </a:xfrm>
        </p:spPr>
        <p:txBody>
          <a:bodyPr/>
          <a:lstStyle/>
          <a:p>
            <a:pPr marL="76200" indent="0">
              <a:buNone/>
            </a:pPr>
            <a:r>
              <a:rPr lang="en-PR" sz="2200"/>
              <a:t>Medina, M. &amp; Verdejo A. (2009) Evaluación del  </a:t>
            </a:r>
          </a:p>
          <a:p>
            <a:pPr marL="76200" indent="0">
              <a:buNone/>
            </a:pPr>
            <a:r>
              <a:rPr lang="en-PR" sz="2200"/>
              <a:t>        Aprendizaje Estudiantil. Experts Consultats, Inc. </a:t>
            </a:r>
          </a:p>
          <a:p>
            <a:pPr marL="76200" indent="0">
              <a:buNone/>
            </a:pPr>
            <a:endParaRPr lang="en-PR" sz="2200"/>
          </a:p>
          <a:p>
            <a:pPr marL="76200" indent="0">
              <a:buNone/>
            </a:pPr>
            <a:r>
              <a:rPr lang="en-PR" sz="2200"/>
              <a:t>Medina, M. (2014) Construcción de Cuestionarios para la </a:t>
            </a:r>
          </a:p>
          <a:p>
            <a:pPr marL="76200" indent="0">
              <a:buNone/>
            </a:pPr>
            <a:r>
              <a:rPr lang="en-PR" sz="2200"/>
              <a:t>        Investigación Educativa. Experts Consultants, Inc</a:t>
            </a:r>
            <a:r>
              <a:rPr lang="en-PR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EE279-BC9D-DC46-8B77-11F90B86C5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5FAB6B-037E-4542-A041-9096C80D72D0}"/>
              </a:ext>
            </a:extLst>
          </p:cNvPr>
          <p:cNvSpPr/>
          <p:nvPr/>
        </p:nvSpPr>
        <p:spPr>
          <a:xfrm>
            <a:off x="7246389" y="4889513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  <p:extLst>
      <p:ext uri="{BB962C8B-B14F-4D97-AF65-F5344CB8AC3E}">
        <p14:creationId xmlns:p14="http://schemas.microsoft.com/office/powerpoint/2010/main" val="41331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5"/>
                </a:solidFill>
              </a:rPr>
              <a:t>THANKS!</a:t>
            </a:r>
            <a:endParaRPr sz="6000">
              <a:solidFill>
                <a:schemeClr val="accent5"/>
              </a:solidFill>
            </a:endParaRPr>
          </a:p>
        </p:txBody>
      </p:sp>
      <p:sp>
        <p:nvSpPr>
          <p:cNvPr id="504" name="Google Shape;504;p34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Any questions?</a:t>
            </a:r>
            <a:endParaRPr sz="2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You can find me at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@username &amp; user@mail.me</a:t>
            </a:r>
            <a:endParaRPr sz="2000" b="1"/>
          </a:p>
        </p:txBody>
      </p:sp>
      <p:grpSp>
        <p:nvGrpSpPr>
          <p:cNvPr id="505" name="Google Shape;505;p34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06" name="Google Shape;506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Objetivos</a:t>
            </a:r>
            <a:endParaRPr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0FFDC7-9D18-E04A-9DEE-B248DA688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4" y="1537988"/>
            <a:ext cx="7675302" cy="2724300"/>
          </a:xfrm>
        </p:spPr>
        <p:txBody>
          <a:bodyPr/>
          <a:lstStyle/>
          <a:p>
            <a:r>
              <a:rPr lang="en-PR"/>
              <a:t>Detallar el procesos de </a:t>
            </a:r>
            <a:r>
              <a:rPr lang="en-PR" b="1"/>
              <a:t>“coaching” </a:t>
            </a:r>
            <a:r>
              <a:rPr lang="en-PR"/>
              <a:t>a los expertos en materia del colegio.  </a:t>
            </a:r>
          </a:p>
          <a:p>
            <a:r>
              <a:rPr lang="en-PR"/>
              <a:t>Describir el concepto de prueba diagnóstica. </a:t>
            </a:r>
          </a:p>
          <a:p>
            <a:r>
              <a:rPr lang="en-PR"/>
              <a:t>Dialogar sobre los conceptos que componen este método de evaluación.</a:t>
            </a:r>
          </a:p>
          <a:p>
            <a:r>
              <a:rPr lang="en-PR"/>
              <a:t>Explicar los pasos para la creación de una prueba diagnóstica. </a:t>
            </a:r>
          </a:p>
          <a:p>
            <a:r>
              <a:rPr lang="en-PR"/>
              <a:t>Identificar los componentes de la tabla o plantilla de especificaciones.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4ABE29-A860-2E42-A33D-07ED81997C07}"/>
              </a:ext>
            </a:extLst>
          </p:cNvPr>
          <p:cNvSpPr/>
          <p:nvPr/>
        </p:nvSpPr>
        <p:spPr>
          <a:xfrm>
            <a:off x="7278634" y="4898310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945126-3E02-CC43-9FBE-409475F8F7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75D96-3AC9-C443-AB01-8B565B163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48" b="6605"/>
          <a:stretch/>
        </p:blipFill>
        <p:spPr>
          <a:xfrm rot="5400000">
            <a:off x="2042640" y="301245"/>
            <a:ext cx="4508119" cy="4979165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C37F7C-3A36-D440-A1BC-69CC8DA9C0CE}"/>
              </a:ext>
            </a:extLst>
          </p:cNvPr>
          <p:cNvSpPr/>
          <p:nvPr/>
        </p:nvSpPr>
        <p:spPr>
          <a:xfrm>
            <a:off x="7310921" y="4890998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  <p:extLst>
      <p:ext uri="{BB962C8B-B14F-4D97-AF65-F5344CB8AC3E}">
        <p14:creationId xmlns:p14="http://schemas.microsoft.com/office/powerpoint/2010/main" val="210997500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Proceso</a:t>
            </a:r>
            <a:r>
              <a:rPr lang="en"/>
              <a:t> de “coaching”</a:t>
            </a:r>
            <a:endParaRPr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4" y="3975449"/>
            <a:ext cx="4592569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err="1"/>
              <a:t>Apoyo</a:t>
            </a:r>
            <a:r>
              <a:rPr lang="en" sz="1800"/>
              <a:t> para </a:t>
            </a:r>
            <a:r>
              <a:rPr lang="en" sz="1800" err="1"/>
              <a:t>lograr</a:t>
            </a:r>
            <a:r>
              <a:rPr lang="en" sz="1800"/>
              <a:t> un </a:t>
            </a:r>
            <a:r>
              <a:rPr lang="en" sz="1800" err="1"/>
              <a:t>buen</a:t>
            </a:r>
            <a:r>
              <a:rPr lang="en" sz="1800"/>
              <a:t> </a:t>
            </a:r>
            <a:r>
              <a:rPr lang="en-US" sz="1800"/>
              <a:t>d</a:t>
            </a:r>
            <a:r>
              <a:rPr lang="en" sz="1800" err="1"/>
              <a:t>esarrollo</a:t>
            </a:r>
            <a:r>
              <a:rPr lang="en" sz="1800"/>
              <a:t> </a:t>
            </a:r>
            <a:r>
              <a:rPr lang="en" sz="1800" err="1"/>
              <a:t>profesional</a:t>
            </a:r>
            <a:endParaRPr sz="180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E0F8E5-A5FB-E044-BDC1-0FFDCD2D1D7C}"/>
              </a:ext>
            </a:extLst>
          </p:cNvPr>
          <p:cNvSpPr/>
          <p:nvPr/>
        </p:nvSpPr>
        <p:spPr>
          <a:xfrm>
            <a:off x="7284027" y="4898310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Guía</a:t>
            </a:r>
            <a:r>
              <a:rPr lang="en"/>
              <a:t> a los </a:t>
            </a:r>
            <a:r>
              <a:rPr lang="en" err="1"/>
              <a:t>expertos</a:t>
            </a:r>
            <a:r>
              <a:rPr lang="en"/>
              <a:t> </a:t>
            </a:r>
            <a:r>
              <a:rPr lang="en" err="1"/>
              <a:t>en</a:t>
            </a:r>
            <a:r>
              <a:rPr lang="en"/>
              <a:t> </a:t>
            </a:r>
            <a:r>
              <a:rPr lang="en" err="1"/>
              <a:t>materia</a:t>
            </a:r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615093"/>
            <a:ext cx="7627976" cy="24450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US" sz="2200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El </a:t>
            </a:r>
            <a:r>
              <a:rPr lang="en-US" sz="2200" err="1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proceso</a:t>
            </a:r>
            <a:r>
              <a:rPr lang="en-US" sz="2200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 de </a:t>
            </a:r>
            <a:r>
              <a:rPr lang="en-US" sz="2200" b="1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“coaching” </a:t>
            </a:r>
            <a:r>
              <a:rPr lang="en-US" sz="2200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es uno para </a:t>
            </a:r>
            <a:r>
              <a:rPr lang="en-US" sz="2200" err="1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generar</a:t>
            </a:r>
            <a:r>
              <a:rPr lang="en-US" sz="2200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 </a:t>
            </a:r>
            <a:r>
              <a:rPr lang="en-US" sz="2200" err="1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cambios</a:t>
            </a:r>
            <a:r>
              <a:rPr lang="en-US" sz="2200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 </a:t>
            </a:r>
            <a:r>
              <a:rPr lang="en-US" sz="2200" err="1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en</a:t>
            </a:r>
            <a:r>
              <a:rPr lang="en-US" sz="2200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 el </a:t>
            </a:r>
            <a:r>
              <a:rPr lang="en-US" sz="2200" err="1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desarrollo</a:t>
            </a:r>
            <a:r>
              <a:rPr lang="en-US" sz="2200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 </a:t>
            </a:r>
            <a:r>
              <a:rPr lang="en-US" sz="2200" err="1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profesional</a:t>
            </a:r>
            <a:r>
              <a:rPr lang="en-US" sz="2200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. </a:t>
            </a:r>
            <a:r>
              <a:rPr lang="en-US" sz="2200" err="1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En</a:t>
            </a:r>
            <a:r>
              <a:rPr lang="en-US" sz="2200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 el </a:t>
            </a:r>
            <a:r>
              <a:rPr lang="en-US" sz="2200" err="1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mismo</a:t>
            </a:r>
            <a:r>
              <a:rPr lang="en-US" sz="2200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 se </a:t>
            </a:r>
            <a:r>
              <a:rPr lang="en-US" sz="2200" err="1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enfatiza</a:t>
            </a:r>
            <a:r>
              <a:rPr lang="en-US" sz="2200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 la </a:t>
            </a:r>
            <a:r>
              <a:rPr lang="en-US" sz="2200" err="1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dirección</a:t>
            </a:r>
            <a:r>
              <a:rPr lang="en-US" sz="2200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, la </a:t>
            </a:r>
            <a:r>
              <a:rPr lang="en-US" sz="2200" err="1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conducción</a:t>
            </a:r>
            <a:r>
              <a:rPr lang="en-US" sz="2200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 para el </a:t>
            </a:r>
            <a:r>
              <a:rPr lang="en-US" sz="2200" err="1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mejoramiento</a:t>
            </a:r>
            <a:r>
              <a:rPr lang="en-US" sz="2200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 y </a:t>
            </a:r>
            <a:r>
              <a:rPr lang="en-US" sz="2200" err="1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potencial</a:t>
            </a:r>
            <a:r>
              <a:rPr lang="en-US" sz="2200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 de los </a:t>
            </a:r>
            <a:r>
              <a:rPr lang="en-US" sz="2200" err="1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participantes</a:t>
            </a:r>
            <a:r>
              <a:rPr lang="en-US" sz="2200">
                <a:latin typeface="Roboto Condensed Light" panose="020F0302020204030204" pitchFamily="34" charset="0"/>
                <a:cs typeface="Roboto Condensed Light" panose="020F0302020204030204" pitchFamily="34" charset="0"/>
              </a:rPr>
              <a:t>. 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endParaRPr lang="en-US" sz="220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FBE27F-2E37-0749-A48C-E3122AE26005}"/>
              </a:ext>
            </a:extLst>
          </p:cNvPr>
          <p:cNvSpPr/>
          <p:nvPr/>
        </p:nvSpPr>
        <p:spPr>
          <a:xfrm>
            <a:off x="7310920" y="4889798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  <p:extLst>
      <p:ext uri="{BB962C8B-B14F-4D97-AF65-F5344CB8AC3E}">
        <p14:creationId xmlns:p14="http://schemas.microsoft.com/office/powerpoint/2010/main" val="219466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Prueba</a:t>
            </a:r>
            <a:r>
              <a:rPr lang="en"/>
              <a:t> </a:t>
            </a:r>
            <a:r>
              <a:rPr lang="en" err="1"/>
              <a:t>diagnóstica</a:t>
            </a:r>
            <a:endParaRPr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err="1"/>
              <a:t>Concepto</a:t>
            </a:r>
            <a:endParaRPr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32BC2C-00CE-3B47-A8DA-D657F940C21F}"/>
              </a:ext>
            </a:extLst>
          </p:cNvPr>
          <p:cNvSpPr/>
          <p:nvPr/>
        </p:nvSpPr>
        <p:spPr>
          <a:xfrm>
            <a:off x="7301958" y="4880548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  <p:extLst>
      <p:ext uri="{BB962C8B-B14F-4D97-AF65-F5344CB8AC3E}">
        <p14:creationId xmlns:p14="http://schemas.microsoft.com/office/powerpoint/2010/main" val="78431548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/>
              <a:t>Definición</a:t>
            </a:r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605425"/>
            <a:ext cx="7627976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US" sz="2200" err="1"/>
              <a:t>Consiste</a:t>
            </a:r>
            <a:r>
              <a:rPr lang="en-US" sz="2200"/>
              <a:t> </a:t>
            </a:r>
            <a:r>
              <a:rPr lang="en-US" sz="2200" err="1"/>
              <a:t>en</a:t>
            </a:r>
            <a:r>
              <a:rPr lang="en-US" sz="2200"/>
              <a:t> una </a:t>
            </a:r>
            <a:r>
              <a:rPr lang="en-US" sz="2200" err="1"/>
              <a:t>muestra</a:t>
            </a:r>
            <a:r>
              <a:rPr lang="en-US" sz="2200"/>
              <a:t> </a:t>
            </a:r>
            <a:r>
              <a:rPr lang="en-US" sz="2200" err="1"/>
              <a:t>representativa</a:t>
            </a:r>
            <a:r>
              <a:rPr lang="en-US" sz="2200"/>
              <a:t> de </a:t>
            </a:r>
            <a:r>
              <a:rPr lang="en-US" sz="2200" err="1"/>
              <a:t>ejercicios</a:t>
            </a:r>
            <a:r>
              <a:rPr lang="en-US" sz="2200"/>
              <a:t>, </a:t>
            </a:r>
            <a:r>
              <a:rPr lang="en-US" sz="2200" err="1"/>
              <a:t>preguntas</a:t>
            </a:r>
            <a:r>
              <a:rPr lang="en-US" sz="2200"/>
              <a:t> o </a:t>
            </a:r>
            <a:r>
              <a:rPr lang="en-US" sz="2200" err="1"/>
              <a:t>tareas</a:t>
            </a:r>
            <a:r>
              <a:rPr lang="en-US" sz="2200"/>
              <a:t> </a:t>
            </a:r>
            <a:r>
              <a:rPr lang="en-US" sz="2200" err="1"/>
              <a:t>relacionadas</a:t>
            </a:r>
            <a:r>
              <a:rPr lang="en-US" sz="2200"/>
              <a:t> con lo que se </a:t>
            </a:r>
            <a:r>
              <a:rPr lang="en-US" sz="2200" err="1"/>
              <a:t>quiere</a:t>
            </a:r>
            <a:r>
              <a:rPr lang="en-US" sz="2200"/>
              <a:t> </a:t>
            </a:r>
            <a:r>
              <a:rPr lang="en-US" sz="2200" err="1"/>
              <a:t>medir</a:t>
            </a:r>
            <a:r>
              <a:rPr lang="en-US" sz="2200"/>
              <a:t>. 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-US" sz="2200" err="1"/>
              <a:t>Administración</a:t>
            </a:r>
            <a:r>
              <a:rPr lang="en-US" sz="2200"/>
              <a:t> de </a:t>
            </a:r>
            <a:r>
              <a:rPr lang="en-US" sz="2200" err="1"/>
              <a:t>ejercicios</a:t>
            </a:r>
            <a:r>
              <a:rPr lang="en-US" sz="2200"/>
              <a:t> o </a:t>
            </a:r>
            <a:r>
              <a:rPr lang="en-US" sz="2200" err="1"/>
              <a:t>preguntas</a:t>
            </a:r>
            <a:r>
              <a:rPr lang="en-US" sz="2200"/>
              <a:t> (</a:t>
            </a:r>
            <a:r>
              <a:rPr lang="en-US" sz="2200" err="1"/>
              <a:t>llamados</a:t>
            </a:r>
            <a:r>
              <a:rPr lang="en-US" sz="2200"/>
              <a:t> </a:t>
            </a:r>
            <a:r>
              <a:rPr lang="en-US" sz="2200" err="1"/>
              <a:t>también</a:t>
            </a:r>
            <a:r>
              <a:rPr lang="en-US" sz="2200"/>
              <a:t> </a:t>
            </a:r>
            <a:r>
              <a:rPr lang="en-US" sz="2200" err="1"/>
              <a:t>ítems</a:t>
            </a:r>
            <a:r>
              <a:rPr lang="en-US" sz="2200"/>
              <a:t>, </a:t>
            </a:r>
            <a:r>
              <a:rPr lang="en-US" sz="2200" err="1"/>
              <a:t>estímulos</a:t>
            </a:r>
            <a:r>
              <a:rPr lang="en-US" sz="2200"/>
              <a:t>) que </a:t>
            </a:r>
            <a:r>
              <a:rPr lang="en-US" sz="2200" err="1"/>
              <a:t>va</a:t>
            </a:r>
            <a:r>
              <a:rPr lang="en-US" sz="2200"/>
              <a:t> a </a:t>
            </a:r>
            <a:r>
              <a:rPr lang="en-US" sz="2200" err="1"/>
              <a:t>contestar</a:t>
            </a:r>
            <a:r>
              <a:rPr lang="en-US" sz="2200"/>
              <a:t> una o </a:t>
            </a:r>
            <a:r>
              <a:rPr lang="en-US" sz="2200" err="1"/>
              <a:t>varias</a:t>
            </a:r>
            <a:r>
              <a:rPr lang="en-US" sz="2200"/>
              <a:t> personas, para </a:t>
            </a:r>
            <a:r>
              <a:rPr lang="en-US" sz="2200" err="1"/>
              <a:t>determinar</a:t>
            </a:r>
            <a:r>
              <a:rPr lang="en-US" sz="2200"/>
              <a:t> </a:t>
            </a:r>
            <a:r>
              <a:rPr lang="en-US" sz="2200" err="1"/>
              <a:t>si</a:t>
            </a:r>
            <a:r>
              <a:rPr lang="en-US" sz="2200"/>
              <a:t> </a:t>
            </a:r>
            <a:r>
              <a:rPr lang="en-US" sz="2200" err="1"/>
              <a:t>tienen</a:t>
            </a:r>
            <a:r>
              <a:rPr lang="en-US" sz="2200"/>
              <a:t> </a:t>
            </a:r>
            <a:r>
              <a:rPr lang="en-US" sz="2200" err="1"/>
              <a:t>unas</a:t>
            </a:r>
            <a:r>
              <a:rPr lang="en-US" sz="2200"/>
              <a:t> </a:t>
            </a:r>
            <a:r>
              <a:rPr lang="en-US" sz="2200" err="1"/>
              <a:t>características</a:t>
            </a:r>
            <a:r>
              <a:rPr lang="en-US" sz="2200"/>
              <a:t> </a:t>
            </a:r>
            <a:r>
              <a:rPr lang="en-US" sz="2200" err="1"/>
              <a:t>particulares</a:t>
            </a:r>
            <a:r>
              <a:rPr lang="en-US" sz="2200"/>
              <a:t> o </a:t>
            </a:r>
            <a:r>
              <a:rPr lang="en-US" sz="2200" err="1"/>
              <a:t>específicas</a:t>
            </a:r>
            <a:r>
              <a:rPr lang="en-US"/>
              <a:t>. </a:t>
            </a:r>
            <a:endParaRPr/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72A4DF3-9422-0B42-B0E4-52B4005B736D}"/>
              </a:ext>
            </a:extLst>
          </p:cNvPr>
          <p:cNvSpPr/>
          <p:nvPr/>
        </p:nvSpPr>
        <p:spPr>
          <a:xfrm>
            <a:off x="7268038" y="4889798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14BE-8209-E54D-A8D0-2BFE47DDC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/>
              <a:t>“Assestment”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53734-1BF6-7642-867E-71339453C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4" y="1648800"/>
            <a:ext cx="7307749" cy="3145500"/>
          </a:xfrm>
        </p:spPr>
        <p:txBody>
          <a:bodyPr/>
          <a:lstStyle/>
          <a:p>
            <a:pPr fontAlgn="base"/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Según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  Verdejo &amp; Medina (2013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pág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. 24) "Es el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proceso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de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recoger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,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organizar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e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interpretar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la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información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, que se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obtiene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de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múltiples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fuentes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, con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distintos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propósitos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:”</a:t>
            </a:r>
          </a:p>
          <a:p>
            <a:pPr lvl="1" fontAlgn="base"/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a)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documentar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y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mejorar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el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aprendizaje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  de los   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estudiantes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. </a:t>
            </a:r>
          </a:p>
          <a:p>
            <a:pPr lvl="1" fontAlgn="base"/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b)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evaluar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y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tomar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decisiones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acerca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de los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estudiantes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. </a:t>
            </a:r>
          </a:p>
          <a:p>
            <a:pPr lvl="1" fontAlgn="base"/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c)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dirigir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la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acción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correspondiente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en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el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proceso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instruccional</a:t>
            </a:r>
            <a:endParaRPr lang="en-US" sz="1800">
              <a:solidFill>
                <a:schemeClr val="tx1"/>
              </a:solidFill>
              <a:latin typeface="Roboto Condensed Light" panose="020F0302020204030204" pitchFamily="34" charset="0"/>
              <a:ea typeface="Roboto" panose="02000000000000000000" pitchFamily="2" charset="0"/>
              <a:cs typeface="Roboto Condensed Light" panose="020F0302020204030204" pitchFamily="34" charset="0"/>
            </a:endParaRPr>
          </a:p>
          <a:p>
            <a:pPr lvl="1" fontAlgn="base"/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d)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planificar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y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mejorar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 la </a:t>
            </a:r>
            <a:r>
              <a:rPr lang="en-US" sz="1800" err="1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enseñanza</a:t>
            </a:r>
            <a:r>
              <a:rPr lang="en-US" sz="1800">
                <a:solidFill>
                  <a:schemeClr val="tx1"/>
                </a:solidFill>
                <a:latin typeface="Roboto Condensed Light" panose="020F0302020204030204" pitchFamily="34" charset="0"/>
                <a:ea typeface="Roboto" panose="02000000000000000000" pitchFamily="2" charset="0"/>
                <a:cs typeface="Roboto Condensed Light" panose="020F0302020204030204" pitchFamily="34" charset="0"/>
              </a:rPr>
              <a:t>. </a:t>
            </a:r>
          </a:p>
          <a:p>
            <a:pPr marL="76200" indent="0">
              <a:buNone/>
            </a:pPr>
            <a:endParaRPr lang="en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E7ED7-EB9D-9046-A941-46B2C6B3C1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F45BFF-07D0-9548-A0BB-1FCC6212FB0E}"/>
              </a:ext>
            </a:extLst>
          </p:cNvPr>
          <p:cNvSpPr/>
          <p:nvPr/>
        </p:nvSpPr>
        <p:spPr>
          <a:xfrm>
            <a:off x="7312863" y="4889513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R"/>
              <a:t>ⓒ Copy Rights 2021</a:t>
            </a:r>
          </a:p>
        </p:txBody>
      </p:sp>
    </p:spTree>
    <p:extLst>
      <p:ext uri="{BB962C8B-B14F-4D97-AF65-F5344CB8AC3E}">
        <p14:creationId xmlns:p14="http://schemas.microsoft.com/office/powerpoint/2010/main" val="108078534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1241</Words>
  <Application>Microsoft Macintosh PowerPoint</Application>
  <PresentationFormat>On-screen Show (16:9)</PresentationFormat>
  <Paragraphs>198</Paragraphs>
  <Slides>29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Roboto Condensed</vt:lpstr>
      <vt:lpstr>Arial</vt:lpstr>
      <vt:lpstr>Roboto</vt:lpstr>
      <vt:lpstr>Athelas</vt:lpstr>
      <vt:lpstr>Arvo</vt:lpstr>
      <vt:lpstr>Roboto Condensed Light</vt:lpstr>
      <vt:lpstr>Salerio template</vt:lpstr>
      <vt:lpstr>Construcción de Prueba diagnóstica</vt:lpstr>
      <vt:lpstr>Prof. Francia Cabrera Piña</vt:lpstr>
      <vt:lpstr>Objetivos</vt:lpstr>
      <vt:lpstr>PowerPoint Presentation</vt:lpstr>
      <vt:lpstr>Proceso de “coaching”</vt:lpstr>
      <vt:lpstr>Guía a los expertos en materia</vt:lpstr>
      <vt:lpstr>Prueba diagnóstica</vt:lpstr>
      <vt:lpstr>Definición</vt:lpstr>
      <vt:lpstr>“Assestment”</vt:lpstr>
      <vt:lpstr>Características</vt:lpstr>
      <vt:lpstr>PowerPoint Presentation</vt:lpstr>
      <vt:lpstr>Ítems de una prueba</vt:lpstr>
      <vt:lpstr>Ítems de una prueba</vt:lpstr>
      <vt:lpstr>Diseño</vt:lpstr>
      <vt:lpstr>Procesos</vt:lpstr>
      <vt:lpstr>Diseño y construcción de prueba diagnóstica</vt:lpstr>
      <vt:lpstr>Etapas de la planificación</vt:lpstr>
      <vt:lpstr>Descripción del instrumento</vt:lpstr>
      <vt:lpstr>Ejemplo: Descripción del instrumento</vt:lpstr>
      <vt:lpstr>Preparación de tabla de especificaciones</vt:lpstr>
      <vt:lpstr>Ejemplo: Tabla de especificaciones</vt:lpstr>
      <vt:lpstr>Seleccionar y elaborar los ítems</vt:lpstr>
      <vt:lpstr>Preparar la prueba</vt:lpstr>
      <vt:lpstr>Proceso de validez </vt:lpstr>
      <vt:lpstr>Proceso de validez </vt:lpstr>
      <vt:lpstr>Próximos pasos</vt:lpstr>
      <vt:lpstr>¿Dudas o preguntas?</vt:lpstr>
      <vt:lpstr>Referencias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Construcción de Prueba dianóstica</dc:title>
  <cp:lastModifiedBy>CABRERA PINA, FRANCIA</cp:lastModifiedBy>
  <cp:revision>27</cp:revision>
  <dcterms:modified xsi:type="dcterms:W3CDTF">2021-06-02T00:19:26Z</dcterms:modified>
</cp:coreProperties>
</file>